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86" r:id="rId2"/>
    <p:sldId id="271" r:id="rId3"/>
    <p:sldId id="297" r:id="rId4"/>
    <p:sldId id="303" r:id="rId5"/>
    <p:sldId id="277" r:id="rId6"/>
    <p:sldId id="302" r:id="rId7"/>
    <p:sldId id="298" r:id="rId8"/>
    <p:sldId id="272" r:id="rId9"/>
    <p:sldId id="273" r:id="rId10"/>
    <p:sldId id="274" r:id="rId11"/>
    <p:sldId id="275" r:id="rId12"/>
    <p:sldId id="276" r:id="rId13"/>
    <p:sldId id="316" r:id="rId14"/>
    <p:sldId id="299" r:id="rId15"/>
    <p:sldId id="314" r:id="rId16"/>
    <p:sldId id="308" r:id="rId17"/>
    <p:sldId id="315" r:id="rId18"/>
    <p:sldId id="300" r:id="rId19"/>
    <p:sldId id="301" r:id="rId20"/>
    <p:sldId id="309" r:id="rId21"/>
    <p:sldId id="310" r:id="rId22"/>
    <p:sldId id="311" r:id="rId23"/>
    <p:sldId id="312" r:id="rId24"/>
    <p:sldId id="313" r:id="rId25"/>
    <p:sldId id="257" r:id="rId26"/>
    <p:sldId id="258" r:id="rId27"/>
    <p:sldId id="263" r:id="rId28"/>
    <p:sldId id="317" r:id="rId29"/>
    <p:sldId id="318" r:id="rId30"/>
    <p:sldId id="319" r:id="rId31"/>
    <p:sldId id="320" r:id="rId32"/>
    <p:sldId id="321" r:id="rId33"/>
    <p:sldId id="322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323" r:id="rId43"/>
    <p:sldId id="324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325" r:id="rId54"/>
    <p:sldId id="326" r:id="rId55"/>
    <p:sldId id="327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6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png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14.png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4DA5F-4690-40D1-9AEC-34F648FBBCFF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40D2-8D66-47D0-A749-C503EEFE1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49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71DC709-7F3A-446D-968D-8992B63AF02C}" type="slidenum">
              <a:rPr lang="en-US" alt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 smtClean="0">
              <a:latin typeface="Arial" charset="0"/>
            </a:endParaRPr>
          </a:p>
        </p:txBody>
      </p:sp>
      <p:sp>
        <p:nvSpPr>
          <p:cNvPr id="368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9D87693-97E4-4783-9EE0-B01919F0E1DA}" type="slidenum">
              <a:rPr lang="de-DE" altLang="en-US"/>
              <a:pPr algn="r" eaLnBrk="1" hangingPunct="1">
                <a:spcBef>
                  <a:spcPct val="0"/>
                </a:spcBef>
              </a:pPr>
              <a:t>29</a:t>
            </a:fld>
            <a:endParaRPr lang="de-DE" altLang="en-US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32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E96BEE5-D1CD-4A46-BB66-0D22EBD1D205}" type="slidenum">
              <a:rPr lang="en-US" altLang="en-US" smtClean="0">
                <a:latin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 smtClean="0">
              <a:latin typeface="Arial" charset="0"/>
            </a:endParaRPr>
          </a:p>
        </p:txBody>
      </p:sp>
      <p:sp>
        <p:nvSpPr>
          <p:cNvPr id="3789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FB29A11-F19D-4E25-A0DC-E35106BBBA82}" type="slidenum">
              <a:rPr lang="de-DE" altLang="en-US"/>
              <a:pPr algn="r" eaLnBrk="1" hangingPunct="1">
                <a:spcBef>
                  <a:spcPct val="0"/>
                </a:spcBef>
              </a:pPr>
              <a:t>30</a:t>
            </a:fld>
            <a:endParaRPr lang="de-DE" altLang="en-US"/>
          </a:p>
        </p:txBody>
      </p:sp>
      <p:sp>
        <p:nvSpPr>
          <p:cNvPr id="378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69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7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5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48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7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97B94-B5DD-467E-9E04-7F77A4D45D2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4A5AD-55B2-43FC-B51F-AAC3A8B8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8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0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9.bin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7.png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5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ubmed/6683772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books/n/mboc4/A4754/def-item/A4961/" TargetMode="External"/><Relationship Id="rId7" Type="http://schemas.openxmlformats.org/officeDocument/2006/relationships/hyperlink" Target="http://www.ncbi.nlm.nih.gov/books/n/mboc4/A4754/def-item/A4944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ncbi.nlm.nih.gov/books/n/mboc4/A4754/def-item/A4977/" TargetMode="External"/><Relationship Id="rId5" Type="http://schemas.openxmlformats.org/officeDocument/2006/relationships/hyperlink" Target="http://www.ncbi.nlm.nih.gov/books/n/mboc4/A4754/def-item/A4816/" TargetMode="External"/><Relationship Id="rId4" Type="http://schemas.openxmlformats.org/officeDocument/2006/relationships/hyperlink" Target="http://www.ncbi.nlm.nih.gov/books/n/mboc4/A4754/def-item/A5479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2.png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8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5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0.png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51.png"/><Relationship Id="rId14" Type="http://schemas.openxmlformats.org/officeDocument/2006/relationships/oleObject" Target="../embeddings/oleObject3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64.wmf"/><Relationship Id="rId4" Type="http://schemas.openxmlformats.org/officeDocument/2006/relationships/image" Target="../media/image61.wmf"/><Relationship Id="rId9" Type="http://schemas.openxmlformats.org/officeDocument/2006/relationships/oleObject" Target="../embeddings/oleObject4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6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7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7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5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mogilner\Desktop\Work\Presentations\Keratocyte\neutrophilLec11.avi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gif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image" Target="../media/image90.png"/><Relationship Id="rId2" Type="http://schemas.microsoft.com/office/2007/relationships/media" Target="../media/media1.mov"/><Relationship Id="rId1" Type="http://schemas.openxmlformats.org/officeDocument/2006/relationships/video" Target="file:///C:\kinneret\presentation\ASCB2005\subgroup\0412A6p8bitscale.avi" TargetMode="Externa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image" Target="../media/image97.png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9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5" Type="http://schemas.openxmlformats.org/officeDocument/2006/relationships/image" Target="../media/image96.wmf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60.bin"/><Relationship Id="rId14" Type="http://schemas.openxmlformats.org/officeDocument/2006/relationships/oleObject" Target="../embeddings/oleObject62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image" Target="../media/image104.png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10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8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835" y="0"/>
            <a:ext cx="10209865" cy="6934200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2323" y="1371600"/>
            <a:ext cx="6106159" cy="49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92D050"/>
                </a:solidFill>
              </a:rPr>
              <a:t>Alex </a:t>
            </a:r>
            <a:r>
              <a:rPr lang="en-US" sz="3600" b="1" dirty="0" err="1">
                <a:solidFill>
                  <a:srgbClr val="92D050"/>
                </a:solidFill>
              </a:rPr>
              <a:t>Mogilner</a:t>
            </a:r>
            <a:r>
              <a:rPr lang="en-US" sz="3200" b="1" dirty="0">
                <a:solidFill>
                  <a:srgbClr val="92D050"/>
                </a:solidFill>
              </a:rPr>
              <a:t> </a:t>
            </a:r>
            <a:endParaRPr lang="en-US" sz="3600" b="1" dirty="0" smtClean="0">
              <a:solidFill>
                <a:srgbClr val="92D050"/>
              </a:solidFill>
              <a:latin typeface="Comic Sans MS" pitchFamily="66" charset="0"/>
            </a:endParaRPr>
          </a:p>
          <a:p>
            <a:pPr algn="ctr" eaLnBrk="1" hangingPunct="1"/>
            <a:r>
              <a:rPr lang="en-US" sz="2800" b="1" dirty="0" smtClean="0">
                <a:solidFill>
                  <a:srgbClr val="92D050"/>
                </a:solidFill>
                <a:latin typeface="Comic Sans MS" pitchFamily="66" charset="0"/>
              </a:rPr>
              <a:t>Continuous modeling in cell biology</a:t>
            </a:r>
            <a:endParaRPr lang="en-US" sz="2800" b="1" dirty="0">
              <a:solidFill>
                <a:srgbClr val="92D050"/>
              </a:solidFill>
              <a:latin typeface="Comic Sans MS" pitchFamily="66" charset="0"/>
            </a:endParaRPr>
          </a:p>
          <a:p>
            <a:pPr algn="ctr" eaLnBrk="1" hangingPunct="1"/>
            <a:endParaRPr lang="en-US" sz="2400" b="1" dirty="0" smtClean="0">
              <a:solidFill>
                <a:srgbClr val="92D050"/>
              </a:solidFill>
            </a:endParaRPr>
          </a:p>
          <a:p>
            <a:pPr algn="ctr" eaLnBrk="1" hangingPunct="1"/>
            <a:endParaRPr lang="en-US" sz="2400" b="1" dirty="0">
              <a:solidFill>
                <a:srgbClr val="92D050"/>
              </a:solidFill>
            </a:endParaRPr>
          </a:p>
          <a:p>
            <a:pPr algn="ctr" eaLnBrk="1" hangingPunct="1"/>
            <a:endParaRPr lang="en-US" sz="2400" b="1" dirty="0">
              <a:solidFill>
                <a:srgbClr val="92D050"/>
              </a:solidFill>
            </a:endParaRPr>
          </a:p>
          <a:p>
            <a:pPr algn="ctr" eaLnBrk="1" hangingPunct="1"/>
            <a:endParaRPr lang="en-US" sz="2000" b="1" dirty="0" smtClean="0">
              <a:solidFill>
                <a:srgbClr val="92D050"/>
              </a:solidFill>
            </a:endParaRPr>
          </a:p>
          <a:p>
            <a:pPr algn="ctr" eaLnBrk="1" hangingPunct="1"/>
            <a:endParaRPr lang="en-US" sz="2000" b="1" dirty="0">
              <a:solidFill>
                <a:srgbClr val="92D050"/>
              </a:solidFill>
            </a:endParaRPr>
          </a:p>
          <a:p>
            <a:pPr algn="ctr" eaLnBrk="1" hangingPunct="1"/>
            <a:endParaRPr lang="en-US" sz="2000" b="1" dirty="0">
              <a:solidFill>
                <a:srgbClr val="92D050"/>
              </a:solidFill>
            </a:endParaRPr>
          </a:p>
          <a:p>
            <a:pPr algn="ctr" eaLnBrk="1" hangingPunct="1"/>
            <a:endParaRPr lang="en-US" sz="2000" b="1" dirty="0">
              <a:solidFill>
                <a:srgbClr val="92D050"/>
              </a:solidFill>
            </a:endParaRPr>
          </a:p>
          <a:p>
            <a:pPr algn="ctr" eaLnBrk="1" hangingPunct="1"/>
            <a:endParaRPr lang="en-US" sz="2000" b="1" dirty="0" smtClean="0">
              <a:solidFill>
                <a:srgbClr val="92D050"/>
              </a:solidFill>
            </a:endParaRPr>
          </a:p>
          <a:p>
            <a:pPr algn="ctr" eaLnBrk="1" hangingPunct="1"/>
            <a:endParaRPr lang="en-US" sz="2000" b="1" dirty="0">
              <a:solidFill>
                <a:srgbClr val="92D050"/>
              </a:solidFill>
            </a:endParaRPr>
          </a:p>
          <a:p>
            <a:pPr algn="ctr" eaLnBrk="1" hangingPunct="1"/>
            <a:endParaRPr lang="en-US" sz="2000" b="1" dirty="0">
              <a:solidFill>
                <a:srgbClr val="92D050"/>
              </a:solidFill>
            </a:endParaRPr>
          </a:p>
          <a:p>
            <a:pPr algn="ctr" eaLnBrk="1" hangingPunct="1"/>
            <a:endParaRPr lang="en-US" sz="2000" b="1" dirty="0">
              <a:solidFill>
                <a:srgbClr val="92D050"/>
              </a:solidFill>
            </a:endParaRPr>
          </a:p>
          <a:p>
            <a:pPr algn="ctr" eaLnBrk="1" hangingPunct="1"/>
            <a:r>
              <a:rPr lang="en-US" sz="2000" b="1" dirty="0" err="1" smtClean="0">
                <a:solidFill>
                  <a:srgbClr val="92D050"/>
                </a:solidFill>
              </a:rPr>
              <a:t>Porquerolles</a:t>
            </a:r>
            <a:r>
              <a:rPr lang="en-US" sz="2000" b="1" dirty="0" smtClean="0">
                <a:solidFill>
                  <a:srgbClr val="92D050"/>
                </a:solidFill>
              </a:rPr>
              <a:t>, October 2016</a:t>
            </a:r>
            <a:endParaRPr lang="en-US" sz="2000" b="1" dirty="0">
              <a:solidFill>
                <a:srgbClr val="92D05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94664"/>
            <a:ext cx="39802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92D050"/>
                </a:solidFill>
              </a:rPr>
              <a:t>Courant Institute and Department of Biology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54463" cy="67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94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8"/>
          <p:cNvGraphicFramePr>
            <a:graphicFrameLocks noChangeAspect="1"/>
          </p:cNvGraphicFramePr>
          <p:nvPr/>
        </p:nvGraphicFramePr>
        <p:xfrm>
          <a:off x="3914775" y="981075"/>
          <a:ext cx="352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0" name="Bitmap Image" r:id="rId3" imgW="352474" imgH="619211" progId="Paint.Picture">
                  <p:embed/>
                </p:oleObj>
              </mc:Choice>
              <mc:Fallback>
                <p:oleObj name="Bitmap Image" r:id="rId3" imgW="352474" imgH="61921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5" y="981075"/>
                        <a:ext cx="3524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762000" y="112713"/>
            <a:ext cx="7778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What processes could contribute to motor distribution along the MT length?</a:t>
            </a:r>
          </a:p>
        </p:txBody>
      </p:sp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2819400" y="762000"/>
            <a:ext cx="8159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association</a:t>
            </a:r>
          </a:p>
        </p:txBody>
      </p:sp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4267200" y="1219200"/>
            <a:ext cx="395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drift</a:t>
            </a:r>
          </a:p>
        </p:txBody>
      </p:sp>
      <p:sp>
        <p:nvSpPr>
          <p:cNvPr id="17414" name="Text Box 9"/>
          <p:cNvSpPr txBox="1">
            <a:spLocks noChangeArrowheads="1"/>
          </p:cNvSpPr>
          <p:nvPr/>
        </p:nvSpPr>
        <p:spPr bwMode="auto">
          <a:xfrm>
            <a:off x="6781800" y="914400"/>
            <a:ext cx="9636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Arrival to and </a:t>
            </a:r>
          </a:p>
          <a:p>
            <a:pPr eaLnBrk="1" hangingPunct="1"/>
            <a:r>
              <a:rPr lang="en-US" altLang="en-US" sz="1000"/>
              <a:t>dissociation </a:t>
            </a:r>
          </a:p>
          <a:p>
            <a:pPr eaLnBrk="1" hangingPunct="1"/>
            <a:r>
              <a:rPr lang="en-US" altLang="en-US" sz="1000"/>
              <a:t>from the tip</a:t>
            </a:r>
          </a:p>
        </p:txBody>
      </p:sp>
      <p:sp>
        <p:nvSpPr>
          <p:cNvPr id="17415" name="Rectangle 15"/>
          <p:cNvSpPr>
            <a:spLocks noChangeArrowheads="1"/>
          </p:cNvSpPr>
          <p:nvPr/>
        </p:nvSpPr>
        <p:spPr bwMode="auto">
          <a:xfrm>
            <a:off x="381000" y="2895600"/>
            <a:ext cx="16764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6" name="Text Box 16"/>
          <p:cNvSpPr txBox="1">
            <a:spLocks noChangeArrowheads="1"/>
          </p:cNvSpPr>
          <p:nvPr/>
        </p:nvSpPr>
        <p:spPr bwMode="auto">
          <a:xfrm>
            <a:off x="381000" y="3733800"/>
            <a:ext cx="4311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Minus corresponds to the right direction. </a:t>
            </a:r>
          </a:p>
        </p:txBody>
      </p:sp>
      <p:sp>
        <p:nvSpPr>
          <p:cNvPr id="17417" name="Text Box 19"/>
          <p:cNvSpPr txBox="1">
            <a:spLocks noChangeArrowheads="1"/>
          </p:cNvSpPr>
          <p:nvPr/>
        </p:nvSpPr>
        <p:spPr bwMode="auto">
          <a:xfrm>
            <a:off x="2057400" y="3062288"/>
            <a:ext cx="1644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- drift equation</a:t>
            </a:r>
          </a:p>
        </p:txBody>
      </p:sp>
      <p:graphicFrame>
        <p:nvGraphicFramePr>
          <p:cNvPr id="17418" name="Object 20"/>
          <p:cNvGraphicFramePr>
            <a:graphicFrameLocks noChangeAspect="1"/>
          </p:cNvGraphicFramePr>
          <p:nvPr/>
        </p:nvGraphicFramePr>
        <p:xfrm>
          <a:off x="533400" y="2895600"/>
          <a:ext cx="13795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1" name="Equation" r:id="rId5" imgW="825500" imgH="393700" progId="Equation.DSMT4">
                  <p:embed/>
                </p:oleObj>
              </mc:Choice>
              <mc:Fallback>
                <p:oleObj name="Equation" r:id="rId5" imgW="8255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95600"/>
                        <a:ext cx="1379538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9" name="Object 21"/>
          <p:cNvGraphicFramePr>
            <a:graphicFrameLocks noChangeAspect="1"/>
          </p:cNvGraphicFramePr>
          <p:nvPr/>
        </p:nvGraphicFramePr>
        <p:xfrm>
          <a:off x="1768475" y="5057775"/>
          <a:ext cx="13795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2" name="Equation" r:id="rId7" imgW="825500" imgH="393700" progId="Equation.DSMT4">
                  <p:embed/>
                </p:oleObj>
              </mc:Choice>
              <mc:Fallback>
                <p:oleObj name="Equation" r:id="rId7" imgW="8255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475" y="5057775"/>
                        <a:ext cx="1379538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Text Box 22"/>
          <p:cNvSpPr txBox="1">
            <a:spLocks noChangeArrowheads="1"/>
          </p:cNvSpPr>
          <p:nvPr/>
        </p:nvSpPr>
        <p:spPr bwMode="auto">
          <a:xfrm>
            <a:off x="381000" y="5170488"/>
            <a:ext cx="3143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Solution to                           is</a:t>
            </a:r>
          </a:p>
        </p:txBody>
      </p:sp>
      <p:graphicFrame>
        <p:nvGraphicFramePr>
          <p:cNvPr id="17421" name="Object 23"/>
          <p:cNvGraphicFramePr>
            <a:graphicFrameLocks noChangeAspect="1"/>
          </p:cNvGraphicFramePr>
          <p:nvPr/>
        </p:nvGraphicFramePr>
        <p:xfrm>
          <a:off x="3575050" y="5173663"/>
          <a:ext cx="169862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3" name="Equation" r:id="rId8" imgW="1015559" imgH="253890" progId="Equation.DSMT4">
                  <p:embed/>
                </p:oleObj>
              </mc:Choice>
              <mc:Fallback>
                <p:oleObj name="Equation" r:id="rId8" imgW="101555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5173663"/>
                        <a:ext cx="169862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2" name="Line 25"/>
          <p:cNvSpPr>
            <a:spLocks noChangeShapeType="1"/>
          </p:cNvSpPr>
          <p:nvPr/>
        </p:nvSpPr>
        <p:spPr bwMode="auto">
          <a:xfrm>
            <a:off x="1371600" y="1600200"/>
            <a:ext cx="48768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423" name="Object 26"/>
          <p:cNvGraphicFramePr>
            <a:graphicFrameLocks noChangeAspect="1"/>
          </p:cNvGraphicFramePr>
          <p:nvPr/>
        </p:nvGraphicFramePr>
        <p:xfrm>
          <a:off x="2514600" y="685800"/>
          <a:ext cx="352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4" name="Bitmap Image" r:id="rId10" imgW="352474" imgH="619211" progId="Paint.Picture">
                  <p:embed/>
                </p:oleObj>
              </mc:Choice>
              <mc:Fallback>
                <p:oleObj name="Bitmap Image" r:id="rId10" imgW="352474" imgH="61921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685800"/>
                        <a:ext cx="3524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Line 27"/>
          <p:cNvSpPr>
            <a:spLocks noChangeShapeType="1"/>
          </p:cNvSpPr>
          <p:nvPr/>
        </p:nvSpPr>
        <p:spPr bwMode="auto">
          <a:xfrm>
            <a:off x="2895600" y="1143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5" name="Line 29"/>
          <p:cNvSpPr>
            <a:spLocks noChangeShapeType="1"/>
          </p:cNvSpPr>
          <p:nvPr/>
        </p:nvSpPr>
        <p:spPr bwMode="auto">
          <a:xfrm>
            <a:off x="4267200" y="1219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426" name="Object 30"/>
          <p:cNvGraphicFramePr>
            <a:graphicFrameLocks noChangeAspect="1"/>
          </p:cNvGraphicFramePr>
          <p:nvPr/>
        </p:nvGraphicFramePr>
        <p:xfrm>
          <a:off x="6324600" y="914400"/>
          <a:ext cx="3524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5" name="Bitmap Image" r:id="rId11" imgW="352474" imgH="619211" progId="Paint.Picture">
                  <p:embed/>
                </p:oleObj>
              </mc:Choice>
              <mc:Fallback>
                <p:oleObj name="Bitmap Image" r:id="rId11" imgW="352474" imgH="61921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914400"/>
                        <a:ext cx="3524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7" name="Line 31"/>
          <p:cNvSpPr>
            <a:spLocks noChangeShapeType="1"/>
          </p:cNvSpPr>
          <p:nvPr/>
        </p:nvSpPr>
        <p:spPr bwMode="auto">
          <a:xfrm flipV="1">
            <a:off x="5867400" y="12192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428" name="Object 20"/>
          <p:cNvGraphicFramePr>
            <a:graphicFrameLocks noChangeAspect="1"/>
          </p:cNvGraphicFramePr>
          <p:nvPr/>
        </p:nvGraphicFramePr>
        <p:xfrm>
          <a:off x="5638800" y="2895600"/>
          <a:ext cx="84931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6" name="Equation" r:id="rId12" imgW="507780" imgH="393529" progId="Equation.DSMT4">
                  <p:embed/>
                </p:oleObj>
              </mc:Choice>
              <mc:Fallback>
                <p:oleObj name="Equation" r:id="rId12" imgW="50778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895600"/>
                        <a:ext cx="84931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9" name="Text Box 19"/>
          <p:cNvSpPr txBox="1">
            <a:spLocks noChangeArrowheads="1"/>
          </p:cNvSpPr>
          <p:nvPr/>
        </p:nvSpPr>
        <p:spPr bwMode="auto">
          <a:xfrm>
            <a:off x="6432550" y="3048000"/>
            <a:ext cx="2428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- association equation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3962400" y="4408488"/>
            <a:ext cx="272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Solution to                    is</a:t>
            </a:r>
          </a:p>
        </p:txBody>
      </p:sp>
      <p:graphicFrame>
        <p:nvGraphicFramePr>
          <p:cNvPr id="17431" name="Object 23"/>
          <p:cNvGraphicFramePr>
            <a:graphicFrameLocks noChangeAspect="1"/>
          </p:cNvGraphicFramePr>
          <p:nvPr/>
        </p:nvGraphicFramePr>
        <p:xfrm>
          <a:off x="6629400" y="4440238"/>
          <a:ext cx="720725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7" name="Equation" r:id="rId14" imgW="431425" imgH="177646" progId="Equation.DSMT4">
                  <p:embed/>
                </p:oleObj>
              </mc:Choice>
              <mc:Fallback>
                <p:oleObj name="Equation" r:id="rId14" imgW="431425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440238"/>
                        <a:ext cx="720725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2" name="Object 20"/>
          <p:cNvGraphicFramePr>
            <a:graphicFrameLocks noChangeAspect="1"/>
          </p:cNvGraphicFramePr>
          <p:nvPr/>
        </p:nvGraphicFramePr>
        <p:xfrm>
          <a:off x="5257800" y="4267200"/>
          <a:ext cx="84931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8" name="Equation" r:id="rId16" imgW="507780" imgH="393529" progId="Equation.DSMT4">
                  <p:embed/>
                </p:oleObj>
              </mc:Choice>
              <mc:Fallback>
                <p:oleObj name="Equation" r:id="rId16" imgW="50778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267200"/>
                        <a:ext cx="84931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90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362200" y="152400"/>
            <a:ext cx="2292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Reaction-drift model:</a:t>
            </a: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>
            <a:off x="533400" y="13716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3581400" y="1117600"/>
            <a:ext cx="2682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200" b="1" i="1"/>
              <a:t>x</a:t>
            </a: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533400" y="1219200"/>
            <a:ext cx="2514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533400" y="1143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048000" y="11430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895600" y="1408113"/>
            <a:ext cx="2619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1"/>
              <a:t>L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381000" y="1408113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1"/>
              <a:t>0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1295400" y="838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914400" y="609600"/>
            <a:ext cx="14208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association (source) </a:t>
            </a:r>
            <a:r>
              <a:rPr lang="en-US" altLang="en-US" sz="1000" b="1" i="1"/>
              <a:t>s</a:t>
            </a: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rot="-5400000">
            <a:off x="2438400" y="990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2000250" y="898525"/>
            <a:ext cx="514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drift </a:t>
            </a:r>
            <a:r>
              <a:rPr lang="en-US" altLang="en-US" sz="1000" b="1" i="1"/>
              <a:t>V</a:t>
            </a:r>
          </a:p>
        </p:txBody>
      </p:sp>
      <p:graphicFrame>
        <p:nvGraphicFramePr>
          <p:cNvPr id="18446" name="Object 6"/>
          <p:cNvGraphicFramePr>
            <a:graphicFrameLocks noChangeAspect="1"/>
          </p:cNvGraphicFramePr>
          <p:nvPr/>
        </p:nvGraphicFramePr>
        <p:xfrm>
          <a:off x="6094413" y="838200"/>
          <a:ext cx="185578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" name="Equation" r:id="rId3" imgW="1054100" imgH="393700" progId="Equation.DSMT4">
                  <p:embed/>
                </p:oleObj>
              </mc:Choice>
              <mc:Fallback>
                <p:oleObj name="Equation" r:id="rId3" imgW="1054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413" y="838200"/>
                        <a:ext cx="1855787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4951413" y="457200"/>
            <a:ext cx="14747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1" i="1"/>
              <a:t>Concentration, # / </a:t>
            </a:r>
            <a:r>
              <a:rPr lang="en-US" altLang="en-US" sz="1000" b="1" i="1">
                <a:latin typeface="Symbol" pitchFamily="18" charset="2"/>
              </a:rPr>
              <a:t>m</a:t>
            </a:r>
            <a:r>
              <a:rPr lang="en-US" altLang="en-US" sz="1000" b="1" i="1"/>
              <a:t>m</a:t>
            </a:r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5713413" y="685800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5256213" y="1600200"/>
            <a:ext cx="619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1" i="1"/>
              <a:t>Time, s</a:t>
            </a:r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 flipV="1">
            <a:off x="5865813" y="15240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Text Box 19"/>
          <p:cNvSpPr txBox="1">
            <a:spLocks noChangeArrowheads="1"/>
          </p:cNvSpPr>
          <p:nvPr/>
        </p:nvSpPr>
        <p:spPr bwMode="auto">
          <a:xfrm>
            <a:off x="6475413" y="304800"/>
            <a:ext cx="993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1" i="1"/>
              <a:t>Speed, </a:t>
            </a:r>
            <a:r>
              <a:rPr lang="en-US" altLang="en-US" sz="1000" b="1" i="1">
                <a:latin typeface="Symbol" pitchFamily="18" charset="2"/>
              </a:rPr>
              <a:t>m</a:t>
            </a:r>
            <a:r>
              <a:rPr lang="en-US" altLang="en-US" sz="1000" b="1" i="1"/>
              <a:t>m / s</a:t>
            </a:r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 flipH="1">
            <a:off x="7008813" y="5334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7542213" y="1600200"/>
            <a:ext cx="1144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1" i="1"/>
              <a:t>Source, # / </a:t>
            </a:r>
            <a:r>
              <a:rPr lang="en-US" altLang="en-US" sz="1000" b="1" i="1">
                <a:latin typeface="Symbol" pitchFamily="18" charset="2"/>
              </a:rPr>
              <a:t>m</a:t>
            </a:r>
            <a:r>
              <a:rPr lang="en-US" altLang="en-US" sz="1000" b="1" i="1"/>
              <a:t>m</a:t>
            </a:r>
            <a:r>
              <a:rPr lang="en-US" altLang="en-US" sz="1000" b="1" i="1">
                <a:sym typeface="Symbol" pitchFamily="18" charset="2"/>
              </a:rPr>
              <a:t></a:t>
            </a:r>
            <a:r>
              <a:rPr lang="en-US" altLang="en-US" sz="1000" b="1" i="1"/>
              <a:t>s</a:t>
            </a:r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 flipH="1" flipV="1">
            <a:off x="7770813" y="137160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365125" y="1941513"/>
            <a:ext cx="2165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1" i="1"/>
              <a:t>C,X</a:t>
            </a:r>
            <a:r>
              <a:rPr lang="en-US" altLang="en-US"/>
              <a:t> – variables</a:t>
            </a:r>
          </a:p>
          <a:p>
            <a:pPr eaLnBrk="1" hangingPunct="1"/>
            <a:r>
              <a:rPr lang="en-US" altLang="en-US" b="1" i="1"/>
              <a:t>V,S,L</a:t>
            </a:r>
            <a:r>
              <a:rPr lang="en-US" altLang="en-US"/>
              <a:t> – parameters</a:t>
            </a:r>
          </a:p>
        </p:txBody>
      </p:sp>
      <p:sp>
        <p:nvSpPr>
          <p:cNvPr id="18456" name="Text Box 24"/>
          <p:cNvSpPr txBox="1">
            <a:spLocks noChangeArrowheads="1"/>
          </p:cNvSpPr>
          <p:nvPr/>
        </p:nvSpPr>
        <p:spPr bwMode="auto">
          <a:xfrm>
            <a:off x="762000" y="3016250"/>
            <a:ext cx="3378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1" i="1"/>
              <a:t>L</a:t>
            </a:r>
            <a:r>
              <a:rPr lang="en-US" altLang="en-US"/>
              <a:t> – scale of length</a:t>
            </a:r>
          </a:p>
          <a:p>
            <a:pPr eaLnBrk="1" hangingPunct="1"/>
            <a:r>
              <a:rPr lang="en-US" altLang="en-US" b="1" i="1"/>
              <a:t>S</a:t>
            </a:r>
            <a:r>
              <a:rPr lang="en-US" altLang="en-US" b="1" i="1">
                <a:sym typeface="Symbol" pitchFamily="18" charset="2"/>
              </a:rPr>
              <a:t></a:t>
            </a:r>
            <a:r>
              <a:rPr lang="en-US" altLang="en-US" b="1" i="1"/>
              <a:t>(L/V)</a:t>
            </a:r>
            <a:r>
              <a:rPr lang="en-US" altLang="en-US"/>
              <a:t> – scale of concentration</a:t>
            </a:r>
          </a:p>
        </p:txBody>
      </p:sp>
      <p:sp>
        <p:nvSpPr>
          <p:cNvPr id="18457" name="Text Box 25"/>
          <p:cNvSpPr txBox="1">
            <a:spLocks noChangeArrowheads="1"/>
          </p:cNvSpPr>
          <p:nvPr/>
        </p:nvSpPr>
        <p:spPr bwMode="auto">
          <a:xfrm>
            <a:off x="5334000" y="3016250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b="1" i="1"/>
              <a:t>x = X/L</a:t>
            </a:r>
            <a:r>
              <a:rPr lang="en-US" altLang="en-US"/>
              <a:t>  </a:t>
            </a:r>
          </a:p>
          <a:p>
            <a:pPr eaLnBrk="1" hangingPunct="1"/>
            <a:r>
              <a:rPr lang="en-US" altLang="en-US" b="1" i="1"/>
              <a:t>c = CV/(S</a:t>
            </a:r>
            <a:r>
              <a:rPr lang="en-US" altLang="en-US" b="1" i="1">
                <a:sym typeface="Symbol" pitchFamily="18" charset="2"/>
              </a:rPr>
              <a:t></a:t>
            </a:r>
            <a:r>
              <a:rPr lang="en-US" altLang="en-US" b="1" i="1"/>
              <a:t>L)</a:t>
            </a:r>
            <a:endParaRPr lang="en-US" altLang="en-US"/>
          </a:p>
        </p:txBody>
      </p:sp>
      <p:graphicFrame>
        <p:nvGraphicFramePr>
          <p:cNvPr id="18458" name="Object 26"/>
          <p:cNvGraphicFramePr>
            <a:graphicFrameLocks noChangeAspect="1"/>
          </p:cNvGraphicFramePr>
          <p:nvPr/>
        </p:nvGraphicFramePr>
        <p:xfrm>
          <a:off x="598488" y="4038600"/>
          <a:ext cx="1722437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5" name="Equation" r:id="rId5" imgW="977476" imgH="393529" progId="Equation.DSMT4">
                  <p:embed/>
                </p:oleObj>
              </mc:Choice>
              <mc:Fallback>
                <p:oleObj name="Equation" r:id="rId5" imgW="97747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4038600"/>
                        <a:ext cx="1722437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2362200" y="4129088"/>
            <a:ext cx="186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- no parameters!</a:t>
            </a:r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4800600" y="4114800"/>
            <a:ext cx="4260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What is the boundary condition?</a:t>
            </a:r>
          </a:p>
          <a:p>
            <a:pPr eaLnBrk="1" hangingPunct="1"/>
            <a:r>
              <a:rPr lang="en-US" altLang="en-US"/>
              <a:t>We need just one. For the drift equation,</a:t>
            </a:r>
          </a:p>
          <a:p>
            <a:pPr eaLnBrk="1" hangingPunct="1"/>
            <a:r>
              <a:rPr lang="en-US" altLang="en-US"/>
              <a:t> the rule is – it has to be at the boundary</a:t>
            </a:r>
          </a:p>
          <a:p>
            <a:pPr eaLnBrk="1" hangingPunct="1"/>
            <a:r>
              <a:rPr lang="en-US" altLang="en-US"/>
              <a:t> </a:t>
            </a:r>
            <a:r>
              <a:rPr lang="en-US" altLang="en-US" i="1"/>
              <a:t>from which</a:t>
            </a:r>
            <a:r>
              <a:rPr lang="en-US" altLang="en-US"/>
              <a:t> the flux goes</a:t>
            </a: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288925" y="4913313"/>
            <a:ext cx="31305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In our case, c(0)=0</a:t>
            </a:r>
          </a:p>
          <a:p>
            <a:pPr eaLnBrk="1" hangingPunct="1"/>
            <a:r>
              <a:rPr lang="en-US" altLang="en-US"/>
              <a:t>(motors leave the minus end </a:t>
            </a:r>
          </a:p>
          <a:p>
            <a:pPr eaLnBrk="1" hangingPunct="1"/>
            <a:r>
              <a:rPr lang="en-US" altLang="en-US"/>
              <a:t>to the right immediately)</a:t>
            </a:r>
          </a:p>
        </p:txBody>
      </p:sp>
      <p:graphicFrame>
        <p:nvGraphicFramePr>
          <p:cNvPr id="18462" name="Object 30"/>
          <p:cNvGraphicFramePr>
            <a:graphicFrameLocks noChangeAspect="1"/>
          </p:cNvGraphicFramePr>
          <p:nvPr/>
        </p:nvGraphicFramePr>
        <p:xfrm>
          <a:off x="5095875" y="5562600"/>
          <a:ext cx="26384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6" name="Equation" r:id="rId7" imgW="1497950" imgH="393529" progId="Equation.DSMT4">
                  <p:embed/>
                </p:oleObj>
              </mc:Choice>
              <mc:Fallback>
                <p:oleObj name="Equation" r:id="rId7" imgW="149795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75" y="5562600"/>
                        <a:ext cx="263842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3" name="Text Box 33"/>
          <p:cNvSpPr txBox="1">
            <a:spLocks noChangeArrowheads="1"/>
          </p:cNvSpPr>
          <p:nvPr/>
        </p:nvSpPr>
        <p:spPr bwMode="auto">
          <a:xfrm>
            <a:off x="6323013" y="1676400"/>
            <a:ext cx="9667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1" i="1"/>
              <a:t>Distance, </a:t>
            </a:r>
            <a:r>
              <a:rPr lang="en-US" altLang="en-US" sz="1000" b="1" i="1">
                <a:latin typeface="Symbol" pitchFamily="18" charset="2"/>
              </a:rPr>
              <a:t>m</a:t>
            </a:r>
            <a:r>
              <a:rPr lang="en-US" altLang="en-US" sz="1000" b="1" i="1"/>
              <a:t>m</a:t>
            </a:r>
          </a:p>
        </p:txBody>
      </p:sp>
      <p:sp>
        <p:nvSpPr>
          <p:cNvPr id="18464" name="Line 34"/>
          <p:cNvSpPr>
            <a:spLocks noChangeShapeType="1"/>
          </p:cNvSpPr>
          <p:nvPr/>
        </p:nvSpPr>
        <p:spPr bwMode="auto">
          <a:xfrm flipV="1">
            <a:off x="6932613" y="1539875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Text Box 35"/>
          <p:cNvSpPr txBox="1">
            <a:spLocks noChangeArrowheads="1"/>
          </p:cNvSpPr>
          <p:nvPr/>
        </p:nvSpPr>
        <p:spPr bwMode="auto">
          <a:xfrm>
            <a:off x="4175125" y="2147888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Steady: </a:t>
            </a:r>
          </a:p>
        </p:txBody>
      </p:sp>
      <p:graphicFrame>
        <p:nvGraphicFramePr>
          <p:cNvPr id="18466" name="Object 36"/>
          <p:cNvGraphicFramePr>
            <a:graphicFrameLocks noChangeAspect="1"/>
          </p:cNvGraphicFramePr>
          <p:nvPr/>
        </p:nvGraphicFramePr>
        <p:xfrm>
          <a:off x="5257800" y="1981200"/>
          <a:ext cx="1117600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7" name="Equation" r:id="rId9" imgW="634725" imgH="393529" progId="Equation.DSMT4">
                  <p:embed/>
                </p:oleObj>
              </mc:Choice>
              <mc:Fallback>
                <p:oleObj name="Equation" r:id="rId9" imgW="63472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81200"/>
                        <a:ext cx="1117600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45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6"/>
          <p:cNvGraphicFramePr>
            <a:graphicFrameLocks noChangeAspect="1"/>
          </p:cNvGraphicFramePr>
          <p:nvPr/>
        </p:nvGraphicFramePr>
        <p:xfrm>
          <a:off x="4648200" y="1822450"/>
          <a:ext cx="326548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0" name="Equation" r:id="rId3" imgW="1854200" imgH="393700" progId="Equation.DSMT4">
                  <p:embed/>
                </p:oleObj>
              </mc:Choice>
              <mc:Fallback>
                <p:oleObj name="Equation" r:id="rId3" imgW="18542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822450"/>
                        <a:ext cx="3265488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9" name="Rectangle 6"/>
          <p:cNvSpPr>
            <a:spLocks noChangeArrowheads="1"/>
          </p:cNvSpPr>
          <p:nvPr/>
        </p:nvSpPr>
        <p:spPr bwMode="auto">
          <a:xfrm>
            <a:off x="6858000" y="1822450"/>
            <a:ext cx="10668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0" name="Text Box 7"/>
          <p:cNvSpPr txBox="1">
            <a:spLocks noChangeArrowheads="1"/>
          </p:cNvSpPr>
          <p:nvPr/>
        </p:nvSpPr>
        <p:spPr bwMode="auto">
          <a:xfrm>
            <a:off x="4953000" y="5029200"/>
            <a:ext cx="3167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600"/>
              <a:t>Slope independent of L, and</a:t>
            </a:r>
          </a:p>
          <a:p>
            <a:pPr eaLnBrk="1" hangingPunct="1"/>
            <a:r>
              <a:rPr lang="en-US" altLang="en-US" sz="1600"/>
              <a:t>    so concentration at the tip ~ L </a:t>
            </a:r>
          </a:p>
        </p:txBody>
      </p:sp>
      <p:graphicFrame>
        <p:nvGraphicFramePr>
          <p:cNvPr id="19461" name="Object 9"/>
          <p:cNvGraphicFramePr>
            <a:graphicFrameLocks noChangeAspect="1"/>
          </p:cNvGraphicFramePr>
          <p:nvPr/>
        </p:nvGraphicFramePr>
        <p:xfrm>
          <a:off x="381000" y="2133600"/>
          <a:ext cx="368935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1" name="Bitmap Image" r:id="rId5" imgW="3048426" imgH="2390476" progId="Paint.Picture">
                  <p:embed/>
                </p:oleObj>
              </mc:Choice>
              <mc:Fallback>
                <p:oleObj name="Bitmap Image" r:id="rId5" imgW="3048426" imgH="23904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133600"/>
                        <a:ext cx="368935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17"/>
          <p:cNvGraphicFramePr>
            <a:graphicFrameLocks noChangeAspect="1"/>
          </p:cNvGraphicFramePr>
          <p:nvPr/>
        </p:nvGraphicFramePr>
        <p:xfrm>
          <a:off x="2895600" y="228600"/>
          <a:ext cx="26384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2" name="Equation" r:id="rId7" imgW="1497950" imgH="393529" progId="Equation.DSMT4">
                  <p:embed/>
                </p:oleObj>
              </mc:Choice>
              <mc:Fallback>
                <p:oleObj name="Equation" r:id="rId7" imgW="149795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28600"/>
                        <a:ext cx="263842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43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9/94/Palacio_de_Bellas_Artes_-_Mural_El_Hombre_in_cruce_de_caminos_Rivera_3.jpg/1280px-Palacio_de_Bellas_Artes_-_Mural_El_Hombre_in_cruce_de_caminos_Rivera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46"/>
            <a:ext cx="9144000" cy="687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62200" y="6082099"/>
            <a:ext cx="4197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Fragment of Diego Riviera’s mural ‘Man at Crossroads’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59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71969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19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aption position=bott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32" y="857071"/>
            <a:ext cx="3810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68789" y="3457396"/>
            <a:ext cx="305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Ray Rappaport</a:t>
            </a:r>
            <a:r>
              <a:rPr lang="en-US" dirty="0"/>
              <a:t> </a:t>
            </a:r>
            <a:r>
              <a:rPr lang="en-US" dirty="0" smtClean="0"/>
              <a:t>(1922 – </a:t>
            </a:r>
            <a:r>
              <a:rPr lang="en-US" dirty="0"/>
              <a:t>2010)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92863" y="4438471"/>
            <a:ext cx="7008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"When I began working on cytokinesis, I thought I was tinkering with a </a:t>
            </a:r>
            <a:endParaRPr lang="en-US" b="1" dirty="0" smtClean="0"/>
          </a:p>
          <a:p>
            <a:pPr algn="ctr"/>
            <a:r>
              <a:rPr lang="en-US" b="1" dirty="0" smtClean="0"/>
              <a:t>beautifully </a:t>
            </a:r>
            <a:r>
              <a:rPr lang="en-US" b="1" dirty="0"/>
              <a:t>made Swiss watch, but what I was really working on was an </a:t>
            </a:r>
            <a:endParaRPr lang="en-US" b="1" dirty="0" smtClean="0"/>
          </a:p>
          <a:p>
            <a:pPr algn="ctr"/>
            <a:r>
              <a:rPr lang="en-US" b="1" dirty="0" smtClean="0"/>
              <a:t>old </a:t>
            </a:r>
            <a:r>
              <a:rPr lang="en-US" b="1" dirty="0"/>
              <a:t>Maine fishing boat engine: overbuilt, inefficient, never-failed and </a:t>
            </a:r>
            <a:endParaRPr lang="en-US" b="1" dirty="0" smtClean="0"/>
          </a:p>
          <a:p>
            <a:pPr algn="ctr"/>
            <a:r>
              <a:rPr lang="en-US" b="1" dirty="0" smtClean="0"/>
              <a:t>repaired </a:t>
            </a:r>
            <a:r>
              <a:rPr lang="en-US" b="1" dirty="0"/>
              <a:t>by simple measures."</a:t>
            </a:r>
          </a:p>
        </p:txBody>
      </p:sp>
    </p:spTree>
    <p:extLst>
      <p:ext uri="{BB962C8B-B14F-4D97-AF65-F5344CB8AC3E}">
        <p14:creationId xmlns:p14="http://schemas.microsoft.com/office/powerpoint/2010/main" val="40186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 18-31. An experiment demonstrating the influence of the position of microtubule asters on the subsequent plane of cleavage in a large egg cell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54642"/>
            <a:ext cx="4343400" cy="341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981575"/>
            <a:ext cx="4191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6870" y="431800"/>
            <a:ext cx="4789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Classic experiment by Raymond Rappaport in sand dollar eggs</a:t>
            </a:r>
          </a:p>
          <a:p>
            <a:pPr algn="ctr"/>
            <a:r>
              <a:rPr lang="en-US" sz="1400" b="1" dirty="0"/>
              <a:t>Rappaport R (1961) J </a:t>
            </a:r>
            <a:r>
              <a:rPr lang="en-US" sz="1400" b="1" dirty="0" err="1"/>
              <a:t>Exp</a:t>
            </a:r>
            <a:r>
              <a:rPr lang="en-US" sz="1400" b="1" dirty="0"/>
              <a:t> </a:t>
            </a:r>
            <a:r>
              <a:rPr lang="en-US" sz="1400" b="1" dirty="0" err="1"/>
              <a:t>Zool</a:t>
            </a:r>
            <a:r>
              <a:rPr lang="en-US" sz="1400" b="1" dirty="0"/>
              <a:t> 148:81–89.</a:t>
            </a:r>
          </a:p>
        </p:txBody>
      </p:sp>
    </p:spTree>
    <p:extLst>
      <p:ext uri="{BB962C8B-B14F-4D97-AF65-F5344CB8AC3E}">
        <p14:creationId xmlns:p14="http://schemas.microsoft.com/office/powerpoint/2010/main" val="21873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0010" y="152400"/>
            <a:ext cx="640778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On the mechanisms of </a:t>
            </a:r>
            <a:r>
              <a:rPr lang="en-US" b="1" dirty="0">
                <a:hlinkClick r:id="rId2"/>
              </a:rPr>
              <a:t>cytokinesis</a:t>
            </a:r>
            <a:r>
              <a:rPr lang="en-US" dirty="0">
                <a:hlinkClick r:id="rId2"/>
              </a:rPr>
              <a:t> in animal cells.</a:t>
            </a:r>
            <a:endParaRPr lang="en-US" dirty="0"/>
          </a:p>
          <a:p>
            <a:pPr algn="ctr"/>
            <a:r>
              <a:rPr lang="en-US" b="1" dirty="0"/>
              <a:t>White</a:t>
            </a:r>
            <a:r>
              <a:rPr lang="en-US" dirty="0"/>
              <a:t> JG, </a:t>
            </a:r>
            <a:r>
              <a:rPr lang="en-US" b="1" dirty="0" err="1"/>
              <a:t>Borisy</a:t>
            </a:r>
            <a:r>
              <a:rPr lang="en-US" dirty="0"/>
              <a:t> GG.</a:t>
            </a:r>
          </a:p>
          <a:p>
            <a:pPr algn="ctr"/>
            <a:r>
              <a:rPr lang="en-US" dirty="0"/>
              <a:t>J </a:t>
            </a:r>
            <a:r>
              <a:rPr lang="en-US" dirty="0" err="1"/>
              <a:t>Theor</a:t>
            </a:r>
            <a:r>
              <a:rPr lang="en-US" dirty="0"/>
              <a:t> Biol. 1983 Mar 21;101(2):289-316</a:t>
            </a:r>
            <a:r>
              <a:rPr lang="en-US" dirty="0" smtClean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Devore, J.J., G.W. Conrad, and R. Rappaport. 1989. </a:t>
            </a:r>
            <a:endParaRPr lang="en-US" dirty="0" smtClean="0"/>
          </a:p>
          <a:p>
            <a:pPr algn="ctr"/>
            <a:r>
              <a:rPr lang="en-US" dirty="0" smtClean="0"/>
              <a:t>A </a:t>
            </a:r>
            <a:r>
              <a:rPr lang="en-US" dirty="0"/>
              <a:t>model for astral stimulation of cytokinesis in animal cells. </a:t>
            </a:r>
            <a:endParaRPr lang="en-US" dirty="0" smtClean="0"/>
          </a:p>
          <a:p>
            <a:pPr algn="ctr"/>
            <a:r>
              <a:rPr lang="en-US" i="1" dirty="0" smtClean="0"/>
              <a:t>J </a:t>
            </a:r>
            <a:r>
              <a:rPr lang="en-US" i="1" dirty="0"/>
              <a:t>Cell Biol.</a:t>
            </a:r>
            <a:r>
              <a:rPr lang="en-US" dirty="0"/>
              <a:t> 109:2225-2232. 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/>
              <a:t>Harris, A.K., and S.L. </a:t>
            </a:r>
            <a:r>
              <a:rPr lang="en-US" dirty="0" err="1"/>
              <a:t>Gewalt</a:t>
            </a:r>
            <a:r>
              <a:rPr lang="en-US" dirty="0"/>
              <a:t>. 1989. </a:t>
            </a:r>
            <a:endParaRPr lang="en-US" dirty="0" smtClean="0"/>
          </a:p>
          <a:p>
            <a:pPr algn="ctr"/>
            <a:r>
              <a:rPr lang="en-US" dirty="0" smtClean="0"/>
              <a:t>Simulation </a:t>
            </a:r>
            <a:r>
              <a:rPr lang="en-US" dirty="0"/>
              <a:t>testing of mechanisms for inducing </a:t>
            </a:r>
            <a:endParaRPr lang="en-US" dirty="0" smtClean="0"/>
          </a:p>
          <a:p>
            <a:pPr algn="ctr"/>
            <a:r>
              <a:rPr lang="en-US" dirty="0" smtClean="0"/>
              <a:t>the </a:t>
            </a:r>
            <a:r>
              <a:rPr lang="en-US" dirty="0"/>
              <a:t>formation of the contractile ring in cytokinesis. </a:t>
            </a:r>
            <a:endParaRPr lang="en-US" dirty="0" smtClean="0"/>
          </a:p>
          <a:p>
            <a:pPr algn="ctr"/>
            <a:r>
              <a:rPr lang="en-US" i="1" dirty="0" smtClean="0"/>
              <a:t>J</a:t>
            </a:r>
            <a:r>
              <a:rPr lang="en-US" i="1" dirty="0"/>
              <a:t>. Cell Biol.</a:t>
            </a:r>
            <a:r>
              <a:rPr lang="en-US" dirty="0"/>
              <a:t> 109:2215-2223. 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/>
              <a:t>Canman</a:t>
            </a:r>
            <a:r>
              <a:rPr lang="en-US" dirty="0"/>
              <a:t>, J.C., L.A. Cameron, P.S. Maddox, A. Straight, J.S. </a:t>
            </a:r>
            <a:r>
              <a:rPr lang="en-US" dirty="0" err="1"/>
              <a:t>Tirnauer</a:t>
            </a:r>
            <a:r>
              <a:rPr lang="en-US" dirty="0"/>
              <a:t>, </a:t>
            </a:r>
          </a:p>
          <a:p>
            <a:pPr algn="ctr"/>
            <a:r>
              <a:rPr lang="en-US" dirty="0"/>
              <a:t>T.J. </a:t>
            </a:r>
            <a:r>
              <a:rPr lang="en-US" dirty="0" err="1"/>
              <a:t>Mitchison</a:t>
            </a:r>
            <a:r>
              <a:rPr lang="en-US" dirty="0"/>
              <a:t>, G. Fang, T.M. Kapoor, and E.D. Salmon. 2003. </a:t>
            </a:r>
          </a:p>
          <a:p>
            <a:pPr algn="ctr"/>
            <a:r>
              <a:rPr lang="en-US" dirty="0"/>
              <a:t>Determining the position of the cell division plane. </a:t>
            </a:r>
          </a:p>
          <a:p>
            <a:pPr algn="ctr"/>
            <a:r>
              <a:rPr lang="en-US" i="1" dirty="0"/>
              <a:t>Nature.</a:t>
            </a:r>
            <a:r>
              <a:rPr lang="en-US" dirty="0"/>
              <a:t> 424:1074-1078.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Odell, G.M., and V.E. Foe. 2008. </a:t>
            </a:r>
            <a:endParaRPr lang="en-US" dirty="0" smtClean="0"/>
          </a:p>
          <a:p>
            <a:pPr algn="ctr"/>
            <a:r>
              <a:rPr lang="en-US" dirty="0" smtClean="0"/>
              <a:t>An </a:t>
            </a:r>
            <a:r>
              <a:rPr lang="en-US" dirty="0"/>
              <a:t>agent-based model contrasts opposite effects of </a:t>
            </a:r>
            <a:endParaRPr lang="en-US" dirty="0" smtClean="0"/>
          </a:p>
          <a:p>
            <a:pPr algn="ctr"/>
            <a:r>
              <a:rPr lang="en-US" dirty="0" smtClean="0"/>
              <a:t>dynamic </a:t>
            </a:r>
            <a:r>
              <a:rPr lang="en-US" dirty="0"/>
              <a:t>and stable microtubules on cleavage furrow positioning. </a:t>
            </a:r>
            <a:endParaRPr lang="en-US" dirty="0" smtClean="0"/>
          </a:p>
          <a:p>
            <a:pPr algn="ctr"/>
            <a:r>
              <a:rPr lang="en-US" i="1" dirty="0" smtClean="0"/>
              <a:t>J</a:t>
            </a:r>
            <a:r>
              <a:rPr lang="en-US" i="1" dirty="0"/>
              <a:t>. Cell Biol.</a:t>
            </a:r>
            <a:r>
              <a:rPr lang="en-US" dirty="0"/>
              <a:t> 183:471-483. </a:t>
            </a:r>
          </a:p>
        </p:txBody>
      </p:sp>
    </p:spTree>
    <p:extLst>
      <p:ext uri="{BB962C8B-B14F-4D97-AF65-F5344CB8AC3E}">
        <p14:creationId xmlns:p14="http://schemas.microsoft.com/office/powerpoint/2010/main" val="264356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0566"/>
            <a:ext cx="7924800" cy="658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36274"/>
              </p:ext>
            </p:extLst>
          </p:nvPr>
        </p:nvGraphicFramePr>
        <p:xfrm>
          <a:off x="5326529" y="3403320"/>
          <a:ext cx="3817471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2" name="Equation" r:id="rId4" imgW="2400120" imgH="838080" progId="Equation.DSMT4">
                  <p:embed/>
                </p:oleObj>
              </mc:Choice>
              <mc:Fallback>
                <p:oleObj name="Equation" r:id="rId4" imgW="240012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6529" y="3403320"/>
                        <a:ext cx="3817471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160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4800"/>
            <a:ext cx="6858000" cy="610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75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76200"/>
            <a:ext cx="8741688" cy="658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To students and postdocs:</a:t>
            </a:r>
          </a:p>
          <a:p>
            <a:endParaRPr lang="en-US" sz="1200" dirty="0" smtClean="0"/>
          </a:p>
          <a:p>
            <a:r>
              <a:rPr lang="en-US" sz="1200" dirty="0" smtClean="0"/>
              <a:t>We will use </a:t>
            </a:r>
            <a:r>
              <a:rPr lang="en-US" sz="1200" dirty="0" err="1" smtClean="0"/>
              <a:t>matlab</a:t>
            </a:r>
            <a:r>
              <a:rPr lang="en-US" sz="1200" dirty="0" smtClean="0"/>
              <a:t> for projects. If you never used it before, attached is a very cryptic intro; practice a little before the workshop, but we’ll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help you at the workshop. We’ll be learning how to use scaling, and also Partial Differential Equations. It’ll help if you read the attached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file ‘Logan’ </a:t>
            </a:r>
            <a:r>
              <a:rPr lang="en-US" sz="1200" dirty="0"/>
              <a:t>before the workshop, but </a:t>
            </a:r>
            <a:r>
              <a:rPr lang="en-US" sz="1200" dirty="0" smtClean="0"/>
              <a:t> not to worry if it’ll be too hard, we’ll explain everything. Below are the slides for the lectures.</a:t>
            </a:r>
            <a:endParaRPr lang="en-US" sz="1200" dirty="0"/>
          </a:p>
          <a:p>
            <a:endParaRPr lang="en-US" sz="1200" dirty="0"/>
          </a:p>
          <a:p>
            <a:r>
              <a:rPr lang="en-US" sz="1000" dirty="0" smtClean="0"/>
              <a:t>We will go over case studies based on these research papers and analyze models and experiments there:</a:t>
            </a:r>
          </a:p>
          <a:p>
            <a:endParaRPr lang="en-US" sz="1000" dirty="0"/>
          </a:p>
          <a:p>
            <a:r>
              <a:rPr lang="en-US" sz="1000" dirty="0" smtClean="0"/>
              <a:t>Reverse engineering of force integration during mitosis in the Drosophila embryo.</a:t>
            </a:r>
          </a:p>
          <a:p>
            <a:r>
              <a:rPr lang="en-US" sz="1000" dirty="0" smtClean="0"/>
              <a:t>Wollman R, </a:t>
            </a:r>
            <a:r>
              <a:rPr lang="en-US" sz="1000" dirty="0" err="1" smtClean="0"/>
              <a:t>Civelekoglu-Scholey</a:t>
            </a:r>
            <a:r>
              <a:rPr lang="en-US" sz="1000" dirty="0" smtClean="0"/>
              <a:t> G, </a:t>
            </a:r>
            <a:r>
              <a:rPr lang="en-US" sz="1000" dirty="0" err="1" smtClean="0"/>
              <a:t>Scholey</a:t>
            </a:r>
            <a:r>
              <a:rPr lang="en-US" sz="1000" dirty="0" smtClean="0"/>
              <a:t> JM, Mogilner A.</a:t>
            </a:r>
          </a:p>
          <a:p>
            <a:r>
              <a:rPr lang="en-US" sz="1000" dirty="0" err="1" smtClean="0"/>
              <a:t>Mol</a:t>
            </a:r>
            <a:r>
              <a:rPr lang="en-US" sz="1000" dirty="0" smtClean="0"/>
              <a:t> </a:t>
            </a:r>
            <a:r>
              <a:rPr lang="en-US" sz="1000" dirty="0" err="1" smtClean="0"/>
              <a:t>Syst</a:t>
            </a:r>
            <a:r>
              <a:rPr lang="en-US" sz="1000" dirty="0" smtClean="0"/>
              <a:t> Biol. 2008;4:195.</a:t>
            </a:r>
          </a:p>
          <a:p>
            <a:endParaRPr lang="en-US" sz="1000" dirty="0" smtClean="0"/>
          </a:p>
          <a:p>
            <a:r>
              <a:rPr lang="en-US" sz="1000" dirty="0" err="1" smtClean="0"/>
              <a:t>Doncic</a:t>
            </a:r>
            <a:r>
              <a:rPr lang="en-US" sz="1000" dirty="0" smtClean="0"/>
              <a:t> A, Ben-Jacob E, </a:t>
            </a:r>
            <a:r>
              <a:rPr lang="en-US" sz="1000" dirty="0" err="1" smtClean="0"/>
              <a:t>Barkai</a:t>
            </a:r>
            <a:r>
              <a:rPr lang="en-US" sz="1000" dirty="0" smtClean="0"/>
              <a:t> N.</a:t>
            </a:r>
          </a:p>
          <a:p>
            <a:r>
              <a:rPr lang="en-US" sz="1000" dirty="0" smtClean="0"/>
              <a:t>Evaluating putative mechanisms of the mitotic spindle checkpoint.</a:t>
            </a:r>
          </a:p>
          <a:p>
            <a:r>
              <a:rPr lang="en-US" sz="1000" dirty="0" smtClean="0"/>
              <a:t>Proc Natl </a:t>
            </a:r>
            <a:r>
              <a:rPr lang="en-US" sz="1000" dirty="0" err="1" smtClean="0"/>
              <a:t>Acad</a:t>
            </a:r>
            <a:r>
              <a:rPr lang="en-US" sz="1000" dirty="0" smtClean="0"/>
              <a:t> </a:t>
            </a:r>
            <a:r>
              <a:rPr lang="en-US" sz="1000" dirty="0" err="1" smtClean="0"/>
              <a:t>Sci</a:t>
            </a:r>
            <a:r>
              <a:rPr lang="en-US" sz="1000" dirty="0" smtClean="0"/>
              <a:t> U S A. 2005 May 3;102(18):6332-7.</a:t>
            </a:r>
          </a:p>
          <a:p>
            <a:endParaRPr lang="en-US" sz="1000" dirty="0"/>
          </a:p>
          <a:p>
            <a:r>
              <a:rPr lang="en-US" sz="1000" dirty="0" smtClean="0"/>
              <a:t>Balance between cell-substrate adhesion and myosin contraction determines the frequency of motility initiation in fish </a:t>
            </a:r>
            <a:r>
              <a:rPr lang="en-US" sz="1000" dirty="0" err="1" smtClean="0"/>
              <a:t>keratocytes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Barnhart E, Lee KC, Allen GM, </a:t>
            </a:r>
            <a:r>
              <a:rPr lang="en-US" sz="1000" dirty="0" err="1" smtClean="0"/>
              <a:t>Theriot</a:t>
            </a:r>
            <a:r>
              <a:rPr lang="en-US" sz="1000" dirty="0" smtClean="0"/>
              <a:t> JA, Mogilner A.</a:t>
            </a:r>
          </a:p>
          <a:p>
            <a:r>
              <a:rPr lang="en-US" sz="1000" dirty="0" smtClean="0"/>
              <a:t>Proc Natl </a:t>
            </a:r>
            <a:r>
              <a:rPr lang="en-US" sz="1000" dirty="0" err="1" smtClean="0"/>
              <a:t>Acad</a:t>
            </a:r>
            <a:r>
              <a:rPr lang="en-US" sz="1000" dirty="0" smtClean="0"/>
              <a:t> </a:t>
            </a:r>
            <a:r>
              <a:rPr lang="en-US" sz="1000" dirty="0" err="1" smtClean="0"/>
              <a:t>Sci</a:t>
            </a:r>
            <a:r>
              <a:rPr lang="en-US" sz="1000" dirty="0" smtClean="0"/>
              <a:t> U S A. 2015 Apr 21;112(16):5045-50.</a:t>
            </a:r>
          </a:p>
          <a:p>
            <a:endParaRPr lang="en-US" sz="1000" dirty="0"/>
          </a:p>
          <a:p>
            <a:r>
              <a:rPr lang="en-US" sz="1000" dirty="0" smtClean="0"/>
              <a:t>Yeast kinesin-8 depolymerizes microtubules in a length-dependent manner.</a:t>
            </a:r>
          </a:p>
          <a:p>
            <a:r>
              <a:rPr lang="en-US" sz="1000" dirty="0" err="1" smtClean="0"/>
              <a:t>Varga</a:t>
            </a:r>
            <a:r>
              <a:rPr lang="en-US" sz="1000" dirty="0" smtClean="0"/>
              <a:t> V, </a:t>
            </a:r>
            <a:r>
              <a:rPr lang="en-US" sz="1000" dirty="0" err="1" smtClean="0"/>
              <a:t>Helenius</a:t>
            </a:r>
            <a:r>
              <a:rPr lang="en-US" sz="1000" dirty="0" smtClean="0"/>
              <a:t> J, Tanaka K, Hyman AA, Tanaka TU, Howard J.</a:t>
            </a:r>
          </a:p>
          <a:p>
            <a:r>
              <a:rPr lang="en-US" sz="1000" dirty="0" smtClean="0"/>
              <a:t>Nat Cell Biol. 2006 Sep;8(9):957-62.</a:t>
            </a:r>
          </a:p>
          <a:p>
            <a:endParaRPr lang="en-US" sz="1000" dirty="0"/>
          </a:p>
          <a:p>
            <a:r>
              <a:rPr lang="en-US" sz="1000" dirty="0"/>
              <a:t>Devore, J.J., G.W. Conrad, and R. Rappaport. 1989. A model for astral stimulation of cytokinesis in animal cells. </a:t>
            </a:r>
            <a:endParaRPr lang="en-US" sz="1000" dirty="0" smtClean="0"/>
          </a:p>
          <a:p>
            <a:r>
              <a:rPr lang="en-US" sz="1000" i="1" dirty="0" smtClean="0"/>
              <a:t>The </a:t>
            </a:r>
            <a:r>
              <a:rPr lang="en-US" sz="1000" i="1" dirty="0"/>
              <a:t>Journal of cell biology.</a:t>
            </a:r>
            <a:r>
              <a:rPr lang="en-US" sz="1000" dirty="0"/>
              <a:t> 109:2225-2232. </a:t>
            </a:r>
            <a:endParaRPr lang="en-US" sz="1000" dirty="0" smtClean="0"/>
          </a:p>
          <a:p>
            <a:endParaRPr lang="en-US" sz="1000" dirty="0"/>
          </a:p>
          <a:p>
            <a:r>
              <a:rPr lang="en-US" sz="1000" dirty="0"/>
              <a:t>Odell, G.M., and V.E. Foe. 2008. An agent-based model contrasts opposite effects of dynamic and stable microtubules on </a:t>
            </a:r>
            <a:endParaRPr lang="en-US" sz="1000" dirty="0" smtClean="0"/>
          </a:p>
          <a:p>
            <a:r>
              <a:rPr lang="en-US" sz="1000" dirty="0" smtClean="0"/>
              <a:t>cleavage </a:t>
            </a:r>
            <a:r>
              <a:rPr lang="en-US" sz="1000" dirty="0"/>
              <a:t>furrow positioning. </a:t>
            </a:r>
            <a:r>
              <a:rPr lang="en-US" sz="1000" i="1" dirty="0"/>
              <a:t>J. Cell Biol.</a:t>
            </a:r>
            <a:r>
              <a:rPr lang="en-US" sz="1000" dirty="0"/>
              <a:t> 183:471-483. </a:t>
            </a:r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We will use ideas from 3 reviews about modeling in cell biology:</a:t>
            </a:r>
          </a:p>
          <a:p>
            <a:endParaRPr lang="en-US" sz="1000" dirty="0"/>
          </a:p>
          <a:p>
            <a:r>
              <a:rPr lang="en-US" sz="1000" dirty="0" smtClean="0"/>
              <a:t>Cell polarity: quantitative modeling as a tool in cell biology.</a:t>
            </a:r>
          </a:p>
          <a:p>
            <a:r>
              <a:rPr lang="en-US" sz="1000" dirty="0" smtClean="0"/>
              <a:t>Mogilner A, Allard J, Wollman R.</a:t>
            </a:r>
          </a:p>
          <a:p>
            <a:r>
              <a:rPr lang="en-US" sz="1000" dirty="0" smtClean="0"/>
              <a:t>Science. 2012 Apr 13;336(6078):175-9.</a:t>
            </a:r>
          </a:p>
          <a:p>
            <a:endParaRPr lang="en-US" sz="1000" dirty="0"/>
          </a:p>
          <a:p>
            <a:r>
              <a:rPr lang="en-US" sz="1000" dirty="0" smtClean="0"/>
              <a:t>Quantitative modeling in cell biology: what is it good for?</a:t>
            </a:r>
          </a:p>
          <a:p>
            <a:r>
              <a:rPr lang="en-US" sz="1000" dirty="0" smtClean="0"/>
              <a:t>Mogilner A, Wollman R, Marshall WF.</a:t>
            </a:r>
          </a:p>
          <a:p>
            <a:r>
              <a:rPr lang="en-US" sz="1000" dirty="0" smtClean="0"/>
              <a:t>Dev Cell. 2006 Sep;11(3):279-87.</a:t>
            </a:r>
          </a:p>
          <a:p>
            <a:endParaRPr lang="en-US" sz="1000" dirty="0"/>
          </a:p>
          <a:p>
            <a:r>
              <a:rPr lang="en-US" sz="1000" dirty="0" smtClean="0"/>
              <a:t>Plus, attached manuscript on modeling cleavage furrow positioning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312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889429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 models </a:t>
            </a:r>
            <a:r>
              <a:rPr lang="en-US" sz="1200" dirty="0" smtClean="0"/>
              <a:t>- </a:t>
            </a:r>
            <a:r>
              <a:rPr lang="en-US" sz="1200" i="1" dirty="0" smtClean="0"/>
              <a:t>in </a:t>
            </a:r>
            <a:r>
              <a:rPr lang="en-US" sz="1200" i="1" dirty="0"/>
              <a:t>silico</a:t>
            </a:r>
            <a:r>
              <a:rPr lang="en-US" sz="1200" dirty="0"/>
              <a:t> reconstitutions of biological </a:t>
            </a:r>
            <a:r>
              <a:rPr lang="en-US" sz="1200" dirty="0" smtClean="0"/>
              <a:t>systems - produce </a:t>
            </a:r>
            <a:r>
              <a:rPr lang="en-US" sz="1200" dirty="0"/>
              <a:t>a life-like simulation of the cellular subsystem. </a:t>
            </a:r>
            <a:r>
              <a:rPr lang="en-US" sz="1200" dirty="0" smtClean="0"/>
              <a:t>T</a:t>
            </a:r>
          </a:p>
          <a:p>
            <a:r>
              <a:rPr lang="en-US" sz="1200" dirty="0" smtClean="0"/>
              <a:t>he </a:t>
            </a:r>
            <a:r>
              <a:rPr lang="en-US" sz="1200" dirty="0"/>
              <a:t>AB model allows computer experiments with in silico system, with an exquisite control of all parameters and easiness of simulating </a:t>
            </a:r>
            <a:endParaRPr lang="en-US" sz="1200" dirty="0" smtClean="0"/>
          </a:p>
          <a:p>
            <a:r>
              <a:rPr lang="en-US" sz="1200" dirty="0" smtClean="0"/>
              <a:t>biochemically </a:t>
            </a:r>
            <a:r>
              <a:rPr lang="en-US" sz="1200" dirty="0"/>
              <a:t>or genetically perturbed system.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As </a:t>
            </a:r>
            <a:r>
              <a:rPr lang="en-US" sz="1200" dirty="0"/>
              <a:t>biological systems do actually consist of a large number of agents, whose simple interaction rules produce mind-bogglingly complex </a:t>
            </a:r>
            <a:endParaRPr lang="en-US" sz="1200" dirty="0" smtClean="0"/>
          </a:p>
          <a:p>
            <a:r>
              <a:rPr lang="en-US" sz="1200" dirty="0" smtClean="0"/>
              <a:t>behavior</a:t>
            </a:r>
            <a:r>
              <a:rPr lang="en-US" sz="1200" dirty="0"/>
              <a:t>, AB philosophy is very close to biology, and so often fewer approximations have to be made to build an AB model.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Often</a:t>
            </a:r>
            <a:r>
              <a:rPr lang="en-US" sz="1200" dirty="0"/>
              <a:t>, an AB model is much simpler than a DE model, especially in cases where complex geometries, a high number of dimensions </a:t>
            </a:r>
            <a:endParaRPr lang="en-US" sz="1200" dirty="0" smtClean="0"/>
          </a:p>
          <a:p>
            <a:r>
              <a:rPr lang="en-US" sz="1200" dirty="0" smtClean="0"/>
              <a:t>(</a:t>
            </a:r>
            <a:r>
              <a:rPr lang="en-US" sz="1200" dirty="0"/>
              <a:t>including, </a:t>
            </a:r>
            <a:r>
              <a:rPr lang="en-US" sz="1200" dirty="0" smtClean="0"/>
              <a:t>besides </a:t>
            </a:r>
            <a:r>
              <a:rPr lang="en-US" sz="1200" dirty="0"/>
              <a:t>spatial dimensions, distributions in angle and size), heterogeneity and anisotropy, and a great number of types of agents </a:t>
            </a:r>
            <a:endParaRPr lang="en-US" sz="1200" dirty="0" smtClean="0"/>
          </a:p>
          <a:p>
            <a:r>
              <a:rPr lang="en-US" sz="1200" dirty="0" smtClean="0"/>
              <a:t>are </a:t>
            </a:r>
            <a:r>
              <a:rPr lang="en-US" sz="1200" dirty="0"/>
              <a:t>involved. </a:t>
            </a:r>
          </a:p>
          <a:p>
            <a:endParaRPr lang="en-US" sz="1200" dirty="0" smtClean="0"/>
          </a:p>
          <a:p>
            <a:r>
              <a:rPr lang="en-US" sz="1200" dirty="0" smtClean="0"/>
              <a:t>AB </a:t>
            </a:r>
            <a:r>
              <a:rPr lang="en-US" sz="1200" dirty="0"/>
              <a:t>models capture stochastic effects more naturally than stochastic DE models. When a biological system consists of few discrete objects, </a:t>
            </a:r>
            <a:endParaRPr lang="en-US" sz="1200" dirty="0" smtClean="0"/>
          </a:p>
          <a:p>
            <a:r>
              <a:rPr lang="en-US" sz="1200" dirty="0" smtClean="0"/>
              <a:t>the </a:t>
            </a:r>
            <a:r>
              <a:rPr lang="en-US" sz="1200" dirty="0"/>
              <a:t>continuous approximation required for a DE models is not faithful.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Computer-savvy </a:t>
            </a:r>
            <a:r>
              <a:rPr lang="en-US" sz="1200" dirty="0"/>
              <a:t>and quantitative-minded biologists can do AB modeling without the need to study mathematics.</a:t>
            </a:r>
          </a:p>
          <a:p>
            <a:r>
              <a:rPr lang="en-US" sz="1200" dirty="0"/>
              <a:t> </a:t>
            </a:r>
          </a:p>
          <a:p>
            <a:endParaRPr lang="en-US" sz="1200" dirty="0" smtClean="0"/>
          </a:p>
          <a:p>
            <a:r>
              <a:rPr lang="en-US" sz="1200" dirty="0" smtClean="0"/>
              <a:t>The </a:t>
            </a:r>
            <a:r>
              <a:rPr lang="en-US" sz="1200" dirty="0"/>
              <a:t>main problem with AB models is that it is often much harder than with DE models to get a qualitative insight: </a:t>
            </a:r>
            <a:r>
              <a:rPr lang="en-US" sz="1200" i="1" dirty="0"/>
              <a:t>in silico</a:t>
            </a:r>
            <a:r>
              <a:rPr lang="en-US" sz="1200" dirty="0"/>
              <a:t> systems tend to </a:t>
            </a:r>
            <a:endParaRPr lang="en-US" sz="1200" dirty="0" smtClean="0"/>
          </a:p>
          <a:p>
            <a:r>
              <a:rPr lang="en-US" sz="1200" dirty="0" smtClean="0"/>
              <a:t>become </a:t>
            </a:r>
            <a:r>
              <a:rPr lang="en-US" sz="1200" dirty="0"/>
              <a:t>too complex; in a way, we get interesting results but can only guess how the assumptions lead to those results.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Fewer </a:t>
            </a:r>
            <a:r>
              <a:rPr lang="en-US" sz="1200" dirty="0"/>
              <a:t>methods and software exist for AB models.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There </a:t>
            </a:r>
            <a:r>
              <a:rPr lang="en-US" sz="1200" dirty="0"/>
              <a:t>are some artifacts inherent to some types of AB models, for example, there are artificial oscillatory solutions in Boolean models and </a:t>
            </a:r>
            <a:endParaRPr lang="en-US" sz="1200" dirty="0" smtClean="0"/>
          </a:p>
          <a:p>
            <a:r>
              <a:rPr lang="en-US" sz="1200" dirty="0" smtClean="0"/>
              <a:t>difference </a:t>
            </a:r>
            <a:r>
              <a:rPr lang="en-US" sz="1200" dirty="0"/>
              <a:t>equations that do not correspond to reality.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There </a:t>
            </a:r>
            <a:r>
              <a:rPr lang="en-US" sz="1200" dirty="0"/>
              <a:t>are no analytical solutions to AB models, no benchmark cases.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Usually</a:t>
            </a:r>
            <a:r>
              <a:rPr lang="en-US" sz="1200" dirty="0"/>
              <a:t>, multiple simulations and vast and nontrivial statistics are necessary to extract meaningful insight from an AB model.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It </a:t>
            </a:r>
            <a:r>
              <a:rPr lang="en-US" sz="1200" dirty="0"/>
              <a:t>is usually hard to explore parameter space with AB models. </a:t>
            </a:r>
          </a:p>
          <a:p>
            <a:endParaRPr lang="en-US" sz="1200" dirty="0" smtClean="0"/>
          </a:p>
          <a:p>
            <a:r>
              <a:rPr lang="en-US" sz="1200" dirty="0" smtClean="0"/>
              <a:t>AB </a:t>
            </a:r>
            <a:r>
              <a:rPr lang="en-US" sz="1200" dirty="0"/>
              <a:t>modeling is hard to teach – unlike DEs, to which many textbooks are devoted, descriptions of AB modeling tools are scattered and not </a:t>
            </a:r>
            <a:endParaRPr lang="en-US" sz="1200" dirty="0" smtClean="0"/>
          </a:p>
          <a:p>
            <a:r>
              <a:rPr lang="en-US" sz="1200" dirty="0" smtClean="0"/>
              <a:t>systematized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70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www.bioscience.org/2008/v13/af/2953/fi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5620"/>
            <a:ext cx="735137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6600" y="152400"/>
            <a:ext cx="2315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Mistral" panose="03090702030407020403" pitchFamily="66" charset="0"/>
              </a:rPr>
              <a:t>Mitotic checkpoint</a:t>
            </a:r>
            <a:endParaRPr lang="en-US" sz="2800" b="1" dirty="0">
              <a:latin typeface="Mistral" panose="03090702030407020403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4572000"/>
            <a:ext cx="8738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Checkpoint mechanisms like those just described tend to act through negative intracellular signals that arrest the cell cycle, rather than through the removal of </a:t>
            </a:r>
            <a:endParaRPr lang="en-US" sz="1000" dirty="0" smtClean="0"/>
          </a:p>
          <a:p>
            <a:r>
              <a:rPr lang="en-US" sz="1000" dirty="0" smtClean="0"/>
              <a:t>positive </a:t>
            </a:r>
            <a:r>
              <a:rPr lang="en-US" sz="1000" dirty="0"/>
              <a:t>signals that normally stimulate cell-cycle progression. Consider, for example, the </a:t>
            </a:r>
            <a:r>
              <a:rPr lang="en-US" sz="1000" dirty="0">
                <a:hlinkClick r:id="rId3"/>
              </a:rPr>
              <a:t>checkpoint</a:t>
            </a:r>
            <a:r>
              <a:rPr lang="en-US" sz="1000" dirty="0"/>
              <a:t> that monitors the attachment of chromosomes to the </a:t>
            </a:r>
            <a:endParaRPr lang="en-US" sz="1000" dirty="0" smtClean="0"/>
          </a:p>
          <a:p>
            <a:r>
              <a:rPr lang="en-US" sz="1000" dirty="0" smtClean="0">
                <a:hlinkClick r:id="rId4"/>
              </a:rPr>
              <a:t>mitotic </a:t>
            </a:r>
            <a:r>
              <a:rPr lang="en-US" sz="1000" dirty="0">
                <a:hlinkClick r:id="rId4"/>
              </a:rPr>
              <a:t>spindle</a:t>
            </a:r>
            <a:r>
              <a:rPr lang="en-US" sz="1000" dirty="0"/>
              <a:t>. If a cell proceeds into </a:t>
            </a:r>
            <a:r>
              <a:rPr lang="en-US" sz="1000" dirty="0">
                <a:hlinkClick r:id="rId5"/>
              </a:rPr>
              <a:t>anaphase</a:t>
            </a:r>
            <a:r>
              <a:rPr lang="en-US" sz="1000" dirty="0"/>
              <a:t> and starts to segregate its chromosomes into separate daughter cells before all chromosomes are appropriately </a:t>
            </a:r>
            <a:endParaRPr lang="en-US" sz="1000" dirty="0" smtClean="0"/>
          </a:p>
          <a:p>
            <a:r>
              <a:rPr lang="en-US" sz="1000" dirty="0" smtClean="0"/>
              <a:t>attached</a:t>
            </a:r>
            <a:r>
              <a:rPr lang="en-US" sz="1000" dirty="0"/>
              <a:t>, one daughter receives an incomplete </a:t>
            </a:r>
            <a:r>
              <a:rPr lang="en-US" sz="1000" dirty="0">
                <a:hlinkClick r:id="rId6"/>
              </a:rPr>
              <a:t>chromosome</a:t>
            </a:r>
            <a:r>
              <a:rPr lang="en-US" sz="1000" dirty="0"/>
              <a:t> set, while the other daughter receives a surplus. The cell therefore needs to be able to detect the </a:t>
            </a:r>
            <a:endParaRPr lang="en-US" sz="1000" dirty="0" smtClean="0"/>
          </a:p>
          <a:p>
            <a:r>
              <a:rPr lang="en-US" sz="1000" dirty="0" smtClean="0"/>
              <a:t>attachment </a:t>
            </a:r>
            <a:r>
              <a:rPr lang="en-US" sz="1000" dirty="0"/>
              <a:t>of the last unattached chromosome to the microtubules of the spindle. In a cell with many chromosomes, if each chromosome sends a positive signal </a:t>
            </a:r>
            <a:endParaRPr lang="en-US" sz="1000" dirty="0" smtClean="0"/>
          </a:p>
          <a:p>
            <a:r>
              <a:rPr lang="en-US" sz="1000" dirty="0" smtClean="0"/>
              <a:t>to </a:t>
            </a:r>
            <a:r>
              <a:rPr lang="en-US" sz="1000" dirty="0"/>
              <a:t>the </a:t>
            </a:r>
            <a:r>
              <a:rPr lang="en-US" sz="1000" dirty="0">
                <a:hlinkClick r:id="rId7"/>
              </a:rPr>
              <a:t>cell-cycle control system</a:t>
            </a:r>
            <a:r>
              <a:rPr lang="en-US" sz="1000" dirty="0"/>
              <a:t> once it is attached, the attachment of the last chromosome will be hard to detect, as it will be signaled by only a small fractional </a:t>
            </a:r>
            <a:endParaRPr lang="en-US" sz="1000" dirty="0" smtClean="0"/>
          </a:p>
          <a:p>
            <a:r>
              <a:rPr lang="en-US" sz="1000" dirty="0" smtClean="0"/>
              <a:t>change </a:t>
            </a:r>
            <a:r>
              <a:rPr lang="en-US" sz="1000" dirty="0"/>
              <a:t>in the total intensity of the “go” signal. On the other hand, if each unattached chromosome sends a negative signal to inhibit progress through the cell cycle, </a:t>
            </a:r>
            <a:endParaRPr lang="en-US" sz="1000" dirty="0" smtClean="0"/>
          </a:p>
          <a:p>
            <a:r>
              <a:rPr lang="en-US" sz="1000" dirty="0" smtClean="0"/>
              <a:t>the </a:t>
            </a:r>
            <a:r>
              <a:rPr lang="en-US" sz="1000" dirty="0"/>
              <a:t>attachment of the last chromosome will be easily detected because it will cause a change from some “stop” signal to none.</a:t>
            </a:r>
          </a:p>
        </p:txBody>
      </p:sp>
    </p:spTree>
    <p:extLst>
      <p:ext uri="{BB962C8B-B14F-4D97-AF65-F5344CB8AC3E}">
        <p14:creationId xmlns:p14="http://schemas.microsoft.com/office/powerpoint/2010/main" val="13194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706438"/>
            <a:ext cx="6629400" cy="599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776538" y="158750"/>
            <a:ext cx="3567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b="1">
                <a:solidFill>
                  <a:srgbClr val="7828AA"/>
                </a:solidFill>
              </a:rPr>
              <a:t>The spindle checkpoint</a:t>
            </a:r>
          </a:p>
        </p:txBody>
      </p:sp>
    </p:spTree>
    <p:extLst>
      <p:ext uri="{BB962C8B-B14F-4D97-AF65-F5344CB8AC3E}">
        <p14:creationId xmlns:p14="http://schemas.microsoft.com/office/powerpoint/2010/main" val="6625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ChangeArrowheads="1"/>
          </p:cNvSpPr>
          <p:nvPr/>
        </p:nvSpPr>
        <p:spPr bwMode="auto">
          <a:xfrm>
            <a:off x="990600" y="228600"/>
            <a:ext cx="7042150" cy="822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/>
              <a:t>The APC/C triggers sister-chromatid separation and the </a:t>
            </a:r>
          </a:p>
          <a:p>
            <a:pPr algn="ctr"/>
            <a:r>
              <a:rPr lang="en-US" altLang="en-US"/>
              <a:t>completion of mitosis</a:t>
            </a:r>
          </a:p>
        </p:txBody>
      </p:sp>
      <p:pic>
        <p:nvPicPr>
          <p:cNvPr id="48131" name="Picture 6" descr="figure 17-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8453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5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g19_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2" y="1676400"/>
            <a:ext cx="869315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7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60325" y="163513"/>
            <a:ext cx="91371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71475" indent="-37147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en-US" sz="1400" dirty="0" err="1" smtClean="0">
                <a:solidFill>
                  <a:schemeClr val="bg1"/>
                </a:solidFill>
              </a:rPr>
              <a:t>Mitotic</a:t>
            </a:r>
            <a:r>
              <a:rPr lang="fr-FR" altLang="en-US" sz="1400" dirty="0" smtClean="0">
                <a:solidFill>
                  <a:schemeClr val="bg1"/>
                </a:solidFill>
              </a:rPr>
              <a:t> checkpoint. </a:t>
            </a:r>
            <a:endParaRPr lang="fr-FR" altLang="en-US" sz="1400" dirty="0">
              <a:solidFill>
                <a:schemeClr val="bg1"/>
              </a:solidFill>
            </a:endParaRPr>
          </a:p>
          <a:p>
            <a:pPr eaLnBrk="1" hangingPunct="1"/>
            <a:r>
              <a:rPr lang="fr-FR" altLang="en-US" sz="1400" dirty="0">
                <a:solidFill>
                  <a:schemeClr val="bg1"/>
                </a:solidFill>
              </a:rPr>
              <a:t>The </a:t>
            </a:r>
            <a:r>
              <a:rPr lang="fr-FR" altLang="en-US" sz="1400" dirty="0" err="1">
                <a:solidFill>
                  <a:schemeClr val="bg1"/>
                </a:solidFill>
              </a:rPr>
              <a:t>following</a:t>
            </a:r>
            <a:r>
              <a:rPr lang="fr-FR" altLang="en-US" sz="1400" dirty="0">
                <a:solidFill>
                  <a:schemeClr val="bg1"/>
                </a:solidFill>
              </a:rPr>
              <a:t> t</a:t>
            </a:r>
            <a:r>
              <a:rPr lang="en-US" altLang="en-US" sz="1400" dirty="0">
                <a:solidFill>
                  <a:schemeClr val="bg1"/>
                </a:solidFill>
              </a:rPr>
              <a:t>wo papers examined two central requirements: </a:t>
            </a:r>
          </a:p>
          <a:p>
            <a:pPr eaLnBrk="1" hangingPunct="1">
              <a:buFontTx/>
              <a:buAutoNum type="romanLcParenBoth"/>
            </a:pPr>
            <a:r>
              <a:rPr lang="en-US" altLang="en-US" sz="1400" dirty="0">
                <a:solidFill>
                  <a:schemeClr val="bg1"/>
                </a:solidFill>
              </a:rPr>
              <a:t>capacity of single kinetochore to maintain tight inhibition of the APC–Cdc20 complex throughout the nucleus,</a:t>
            </a:r>
            <a:endParaRPr lang="en-US" altLang="en-US" dirty="0">
              <a:solidFill>
                <a:schemeClr val="bg1"/>
              </a:solidFill>
            </a:endParaRPr>
          </a:p>
          <a:p>
            <a:pPr eaLnBrk="1" hangingPunct="1">
              <a:buFontTx/>
              <a:buAutoNum type="romanLcParenBoth"/>
            </a:pPr>
            <a:r>
              <a:rPr lang="en-US" altLang="en-US" sz="1400" dirty="0">
                <a:solidFill>
                  <a:schemeClr val="bg1"/>
                </a:solidFill>
              </a:rPr>
              <a:t>the rapid removal of this inhibition once the final kinetochore is attached</a:t>
            </a:r>
          </a:p>
          <a:p>
            <a:pPr eaLnBrk="1" hangingPunct="1"/>
            <a:r>
              <a:rPr lang="en-US" altLang="en-US" sz="1400" dirty="0">
                <a:solidFill>
                  <a:schemeClr val="bg1"/>
                </a:solidFill>
              </a:rPr>
              <a:t>              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152400" y="1876425"/>
          <a:ext cx="8915400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Bitmap Image" r:id="rId3" imgW="4963218" imgH="2123810" progId="Paint.Picture">
                  <p:embed/>
                </p:oleObj>
              </mc:Choice>
              <mc:Fallback>
                <p:oleObj name="Bitmap Image" r:id="rId3" imgW="4963218" imgH="21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876425"/>
                        <a:ext cx="8915400" cy="381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3048000" y="6583363"/>
            <a:ext cx="2489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en-US" sz="1200">
                <a:solidFill>
                  <a:schemeClr val="bg1"/>
                </a:solidFill>
              </a:rPr>
              <a:t>Doncic et al PNAS 102 6332 2005</a:t>
            </a:r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6613525" y="5903913"/>
            <a:ext cx="2012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Yeast cell: mitosis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 in the nucleus</a:t>
            </a:r>
          </a:p>
        </p:txBody>
      </p:sp>
    </p:spTree>
    <p:extLst>
      <p:ext uri="{BB962C8B-B14F-4D97-AF65-F5344CB8AC3E}">
        <p14:creationId xmlns:p14="http://schemas.microsoft.com/office/powerpoint/2010/main" val="41478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9"/>
          <p:cNvGrpSpPr>
            <a:grpSpLocks/>
          </p:cNvGrpSpPr>
          <p:nvPr/>
        </p:nvGrpSpPr>
        <p:grpSpPr bwMode="auto">
          <a:xfrm>
            <a:off x="1905000" y="0"/>
            <a:ext cx="5257800" cy="6858000"/>
            <a:chOff x="2064" y="0"/>
            <a:chExt cx="3312" cy="4320"/>
          </a:xfrm>
        </p:grpSpPr>
        <p:grpSp>
          <p:nvGrpSpPr>
            <p:cNvPr id="9222" name="Group 18"/>
            <p:cNvGrpSpPr>
              <a:grpSpLocks/>
            </p:cNvGrpSpPr>
            <p:nvPr/>
          </p:nvGrpSpPr>
          <p:grpSpPr bwMode="auto">
            <a:xfrm>
              <a:off x="2064" y="0"/>
              <a:ext cx="3312" cy="4320"/>
              <a:chOff x="2064" y="46"/>
              <a:chExt cx="3264" cy="4229"/>
            </a:xfrm>
          </p:grpSpPr>
          <p:graphicFrame>
            <p:nvGraphicFramePr>
              <p:cNvPr id="9218" name="Object 2"/>
              <p:cNvGraphicFramePr>
                <a:graphicFrameLocks noChangeAspect="1"/>
              </p:cNvGraphicFramePr>
              <p:nvPr/>
            </p:nvGraphicFramePr>
            <p:xfrm>
              <a:off x="2064" y="46"/>
              <a:ext cx="3264" cy="4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4" name="Bitmap Image" r:id="rId3" imgW="5180952" imgH="6714286" progId="Paint.Picture">
                      <p:embed/>
                    </p:oleObj>
                  </mc:Choice>
                  <mc:Fallback>
                    <p:oleObj name="Bitmap Image" r:id="rId3" imgW="5180952" imgH="6714286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64" y="46"/>
                            <a:ext cx="3264" cy="4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24" name="Rectangle 4"/>
              <p:cNvSpPr>
                <a:spLocks noChangeArrowheads="1"/>
              </p:cNvSpPr>
              <p:nvPr/>
            </p:nvSpPr>
            <p:spPr bwMode="auto">
              <a:xfrm>
                <a:off x="211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25" name="Rectangle 5"/>
              <p:cNvSpPr>
                <a:spLocks noChangeArrowheads="1"/>
              </p:cNvSpPr>
              <p:nvPr/>
            </p:nvSpPr>
            <p:spPr bwMode="auto">
              <a:xfrm>
                <a:off x="3168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26" name="Rectangle 6"/>
              <p:cNvSpPr>
                <a:spLocks noChangeArrowheads="1"/>
              </p:cNvSpPr>
              <p:nvPr/>
            </p:nvSpPr>
            <p:spPr bwMode="auto">
              <a:xfrm>
                <a:off x="4272" y="139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27" name="Rectangle 7"/>
              <p:cNvSpPr>
                <a:spLocks noChangeArrowheads="1"/>
              </p:cNvSpPr>
              <p:nvPr/>
            </p:nvSpPr>
            <p:spPr bwMode="auto">
              <a:xfrm>
                <a:off x="2112" y="235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28" name="Rectangle 8"/>
              <p:cNvSpPr>
                <a:spLocks noChangeArrowheads="1"/>
              </p:cNvSpPr>
              <p:nvPr/>
            </p:nvSpPr>
            <p:spPr bwMode="auto">
              <a:xfrm>
                <a:off x="2112" y="340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29" name="Rectangle 9"/>
              <p:cNvSpPr>
                <a:spLocks noChangeArrowheads="1"/>
              </p:cNvSpPr>
              <p:nvPr/>
            </p:nvSpPr>
            <p:spPr bwMode="auto">
              <a:xfrm>
                <a:off x="2208" y="148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0" name="Rectangle 10"/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1" name="Rectangle 11"/>
              <p:cNvSpPr>
                <a:spLocks noChangeArrowheads="1"/>
              </p:cNvSpPr>
              <p:nvPr/>
            </p:nvSpPr>
            <p:spPr bwMode="auto">
              <a:xfrm>
                <a:off x="3168" y="2352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2" name="Rectangle 12"/>
              <p:cNvSpPr>
                <a:spLocks noChangeArrowheads="1"/>
              </p:cNvSpPr>
              <p:nvPr/>
            </p:nvSpPr>
            <p:spPr bwMode="auto">
              <a:xfrm>
                <a:off x="4272" y="240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3" name="Rectangle 13"/>
              <p:cNvSpPr>
                <a:spLocks noChangeArrowheads="1"/>
              </p:cNvSpPr>
              <p:nvPr/>
            </p:nvSpPr>
            <p:spPr bwMode="auto">
              <a:xfrm>
                <a:off x="3168" y="3360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4" name="Rectangle 14"/>
              <p:cNvSpPr>
                <a:spLocks noChangeArrowheads="1"/>
              </p:cNvSpPr>
              <p:nvPr/>
            </p:nvSpPr>
            <p:spPr bwMode="auto">
              <a:xfrm>
                <a:off x="4272" y="340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5" name="Rectangle 15"/>
              <p:cNvSpPr>
                <a:spLocks noChangeArrowheads="1"/>
              </p:cNvSpPr>
              <p:nvPr/>
            </p:nvSpPr>
            <p:spPr bwMode="auto">
              <a:xfrm>
                <a:off x="2112" y="4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6" name="Rectangle 16"/>
              <p:cNvSpPr>
                <a:spLocks noChangeArrowheads="1"/>
              </p:cNvSpPr>
              <p:nvPr/>
            </p:nvSpPr>
            <p:spPr bwMode="auto">
              <a:xfrm>
                <a:off x="3168" y="4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237" name="Rectangle 17"/>
              <p:cNvSpPr>
                <a:spLocks noChangeArrowheads="1"/>
              </p:cNvSpPr>
              <p:nvPr/>
            </p:nvSpPr>
            <p:spPr bwMode="auto">
              <a:xfrm>
                <a:off x="4272" y="48"/>
                <a:ext cx="144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9223" name="Text Box 3"/>
            <p:cNvSpPr txBox="1">
              <a:spLocks noChangeArrowheads="1"/>
            </p:cNvSpPr>
            <p:nvPr/>
          </p:nvSpPr>
          <p:spPr bwMode="auto">
            <a:xfrm>
              <a:off x="2304" y="1200"/>
              <a:ext cx="285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600" b="1"/>
                <a:t>   Direct           Self-Propagating         Emitted</a:t>
              </a:r>
            </a:p>
            <a:p>
              <a:pPr eaLnBrk="1" hangingPunct="1"/>
              <a:r>
                <a:rPr lang="en-US" altLang="en-US" sz="1600" b="1"/>
                <a:t>Inhibition</a:t>
              </a:r>
              <a:r>
                <a:rPr lang="en-US" altLang="en-US" sz="1600"/>
                <a:t>              </a:t>
              </a:r>
              <a:r>
                <a:rPr lang="en-US" altLang="en-US" sz="1600" b="1"/>
                <a:t>Inhibition</a:t>
              </a:r>
              <a:r>
                <a:rPr lang="en-US" altLang="en-US" sz="1600"/>
                <a:t>              </a:t>
              </a:r>
              <a:r>
                <a:rPr lang="en-US" altLang="en-US" sz="1600" b="1"/>
                <a:t>Inhibition</a:t>
              </a:r>
            </a:p>
          </p:txBody>
        </p:sp>
      </p:grpSp>
      <p:sp>
        <p:nvSpPr>
          <p:cNvPr id="9221" name="Text Box 20"/>
          <p:cNvSpPr txBox="1">
            <a:spLocks noChangeArrowheads="1"/>
          </p:cNvSpPr>
          <p:nvPr/>
        </p:nvSpPr>
        <p:spPr bwMode="auto">
          <a:xfrm>
            <a:off x="7123113" y="6608763"/>
            <a:ext cx="20970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en-US" sz="1000">
                <a:solidFill>
                  <a:schemeClr val="bg1"/>
                </a:solidFill>
              </a:rPr>
              <a:t>Doncic et al PNAS 102 6332 2005</a:t>
            </a:r>
            <a:endParaRPr lang="en-US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2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Text Box 2"/>
          <p:cNvSpPr txBox="1">
            <a:spLocks noChangeArrowheads="1"/>
          </p:cNvSpPr>
          <p:nvPr/>
        </p:nvSpPr>
        <p:spPr bwMode="auto">
          <a:xfrm>
            <a:off x="2514600" y="6553200"/>
            <a:ext cx="34274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400">
                <a:solidFill>
                  <a:schemeClr val="bg1"/>
                </a:solidFill>
              </a:rPr>
              <a:t>Sear and Howard PNAS 103 16763 2006</a:t>
            </a:r>
          </a:p>
        </p:txBody>
      </p:sp>
      <p:graphicFrame>
        <p:nvGraphicFramePr>
          <p:cNvPr id="13314" name="Object 3"/>
          <p:cNvGraphicFramePr>
            <a:graphicFrameLocks noChangeAspect="1"/>
          </p:cNvGraphicFramePr>
          <p:nvPr/>
        </p:nvGraphicFramePr>
        <p:xfrm>
          <a:off x="152400" y="1752600"/>
          <a:ext cx="2667000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Bitmap Image" r:id="rId3" imgW="1762371" imgH="876190" progId="Paint.Picture">
                  <p:embed/>
                </p:oleObj>
              </mc:Choice>
              <mc:Fallback>
                <p:oleObj name="Bitmap Image" r:id="rId3" imgW="1762371" imgH="8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752600"/>
                        <a:ext cx="2667000" cy="132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4"/>
          <p:cNvGraphicFramePr>
            <a:graphicFrameLocks noChangeAspect="1"/>
          </p:cNvGraphicFramePr>
          <p:nvPr/>
        </p:nvGraphicFramePr>
        <p:xfrm>
          <a:off x="3505200" y="1752600"/>
          <a:ext cx="2514600" cy="132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Bitmap Image" r:id="rId5" imgW="1695687" imgH="895238" progId="Paint.Picture">
                  <p:embed/>
                </p:oleObj>
              </mc:Choice>
              <mc:Fallback>
                <p:oleObj name="Bitmap Image" r:id="rId5" imgW="1695687" imgH="8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752600"/>
                        <a:ext cx="2514600" cy="132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5"/>
          <p:cNvSpPr txBox="1">
            <a:spLocks noChangeArrowheads="1"/>
          </p:cNvSpPr>
          <p:nvPr/>
        </p:nvSpPr>
        <p:spPr bwMode="auto">
          <a:xfrm>
            <a:off x="1447800" y="1066800"/>
            <a:ext cx="316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nonautocatalytic amplification</a:t>
            </a:r>
          </a:p>
        </p:txBody>
      </p:sp>
      <p:graphicFrame>
        <p:nvGraphicFramePr>
          <p:cNvPr id="13316" name="Object 6"/>
          <p:cNvGraphicFramePr>
            <a:graphicFrameLocks noChangeAspect="1"/>
          </p:cNvGraphicFramePr>
          <p:nvPr/>
        </p:nvGraphicFramePr>
        <p:xfrm>
          <a:off x="6353175" y="3200400"/>
          <a:ext cx="2790825" cy="297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Bitmap Image" r:id="rId7" imgW="1724266" imgH="1838095" progId="Paint.Picture">
                  <p:embed/>
                </p:oleObj>
              </mc:Choice>
              <mc:Fallback>
                <p:oleObj name="Bitmap Image" r:id="rId7" imgW="1724266" imgH="183809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175" y="3200400"/>
                        <a:ext cx="2790825" cy="297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0" y="3352800"/>
            <a:ext cx="628491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Doncic’s scheme does not catalytically amplify the inhibitory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signal. One e* molecule can interact with only one c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molecule. In Sear’s scheme, a single e* molecule can 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convert many molecules 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into the inhibiting form, thereby producing amplification.</a:t>
            </a:r>
          </a:p>
        </p:txBody>
      </p:sp>
      <p:sp>
        <p:nvSpPr>
          <p:cNvPr id="13321" name="Text Box 8"/>
          <p:cNvSpPr txBox="1">
            <a:spLocks noChangeArrowheads="1"/>
          </p:cNvSpPr>
          <p:nvPr/>
        </p:nvSpPr>
        <p:spPr bwMode="auto">
          <a:xfrm>
            <a:off x="5715000" y="304800"/>
            <a:ext cx="305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Small yeast; big animal cells</a:t>
            </a:r>
          </a:p>
        </p:txBody>
      </p:sp>
      <p:sp>
        <p:nvSpPr>
          <p:cNvPr id="13322" name="Line 9"/>
          <p:cNvSpPr>
            <a:spLocks noChangeShapeType="1"/>
          </p:cNvSpPr>
          <p:nvPr/>
        </p:nvSpPr>
        <p:spPr bwMode="auto">
          <a:xfrm>
            <a:off x="2895600" y="2438400"/>
            <a:ext cx="5334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47700"/>
            <a:ext cx="4574102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 Box 12"/>
          <p:cNvSpPr txBox="1">
            <a:spLocks noChangeArrowheads="1"/>
          </p:cNvSpPr>
          <p:nvPr/>
        </p:nvSpPr>
        <p:spPr bwMode="auto">
          <a:xfrm>
            <a:off x="5638800" y="3978275"/>
            <a:ext cx="996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Capture</a:t>
            </a:r>
          </a:p>
        </p:txBody>
      </p:sp>
      <p:sp>
        <p:nvSpPr>
          <p:cNvPr id="5127" name="Line 13"/>
          <p:cNvSpPr>
            <a:spLocks noChangeShapeType="1"/>
          </p:cNvSpPr>
          <p:nvPr/>
        </p:nvSpPr>
        <p:spPr bwMode="auto">
          <a:xfrm>
            <a:off x="5628640" y="3557270"/>
            <a:ext cx="0" cy="1143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Text Box 9"/>
          <p:cNvSpPr txBox="1">
            <a:spLocks noChangeArrowheads="1"/>
          </p:cNvSpPr>
          <p:nvPr/>
        </p:nvSpPr>
        <p:spPr bwMode="auto">
          <a:xfrm>
            <a:off x="3657600" y="6324600"/>
            <a:ext cx="3162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/>
              <a:t>Mitchison</a:t>
            </a:r>
            <a:r>
              <a:rPr lang="en-US" altLang="en-US" sz="1800" b="1" dirty="0"/>
              <a:t> &amp; </a:t>
            </a:r>
            <a:r>
              <a:rPr lang="en-US" altLang="en-US" sz="1800" b="1" dirty="0" err="1"/>
              <a:t>Kirschner</a:t>
            </a:r>
            <a:r>
              <a:rPr lang="en-US" altLang="en-US" sz="1800" b="1" dirty="0"/>
              <a:t>, 1984-86</a:t>
            </a:r>
          </a:p>
        </p:txBody>
      </p:sp>
      <p:sp>
        <p:nvSpPr>
          <p:cNvPr id="5129" name="Text Box 15"/>
          <p:cNvSpPr txBox="1">
            <a:spLocks noChangeArrowheads="1"/>
          </p:cNvSpPr>
          <p:nvPr/>
        </p:nvSpPr>
        <p:spPr bwMode="auto">
          <a:xfrm>
            <a:off x="1006475" y="152400"/>
            <a:ext cx="68421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Comic Sans MS" pitchFamily="66" charset="0"/>
              </a:rPr>
              <a:t>Microtubule dynamic instability and search and capture hypothesis</a:t>
            </a:r>
          </a:p>
        </p:txBody>
      </p:sp>
      <p:sp>
        <p:nvSpPr>
          <p:cNvPr id="5130" name="Text Box 7"/>
          <p:cNvSpPr txBox="1">
            <a:spLocks noChangeArrowheads="1"/>
          </p:cNvSpPr>
          <p:nvPr/>
        </p:nvSpPr>
        <p:spPr bwMode="auto">
          <a:xfrm>
            <a:off x="5858582" y="647700"/>
            <a:ext cx="90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/>
              <a:t>Search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89764" y="3638550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First math model:</a:t>
            </a:r>
          </a:p>
          <a:p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Holy &amp; </a:t>
            </a:r>
            <a:r>
              <a:rPr lang="en-US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Leibler</a:t>
            </a:r>
            <a:r>
              <a:rPr lang="en-US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, 1994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6"/>
          <p:cNvGrpSpPr>
            <a:grpSpLocks/>
          </p:cNvGrpSpPr>
          <p:nvPr/>
        </p:nvGrpSpPr>
        <p:grpSpPr bwMode="auto">
          <a:xfrm>
            <a:off x="4114800" y="762000"/>
            <a:ext cx="4953000" cy="5943600"/>
            <a:chOff x="504" y="324"/>
            <a:chExt cx="3169" cy="4764"/>
          </a:xfrm>
        </p:grpSpPr>
        <p:pic>
          <p:nvPicPr>
            <p:cNvPr id="10249" name="Picture 7" descr="CapTdistrb20ChStaticV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" y="324"/>
              <a:ext cx="3167" cy="2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0" name="Picture 8" descr="CapTdistrb20ChRndf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" y="2641"/>
              <a:ext cx="3167" cy="2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5" name="Text Box 12"/>
          <p:cNvSpPr txBox="1">
            <a:spLocks noChangeArrowheads="1"/>
          </p:cNvSpPr>
          <p:nvPr/>
        </p:nvSpPr>
        <p:spPr bwMode="auto">
          <a:xfrm>
            <a:off x="6324600" y="4648200"/>
            <a:ext cx="1550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b="1"/>
              <a:t>still not fast enough …</a:t>
            </a:r>
          </a:p>
        </p:txBody>
      </p:sp>
      <p:pic>
        <p:nvPicPr>
          <p:cNvPr id="10247" name="Picture 11" descr="C:\Documents and Settings\Alex\Desktop\Work\Presentations\Search\static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57394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33400" y="152400"/>
            <a:ext cx="8455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mic Sans MS" pitchFamily="66" charset="0"/>
              </a:rPr>
              <a:t>However, for </a:t>
            </a:r>
            <a:r>
              <a:rPr lang="en-US" altLang="en-US" sz="1600" b="1">
                <a:solidFill>
                  <a:srgbClr val="FF0000"/>
                </a:solidFill>
                <a:latin typeface="Comic Sans MS" pitchFamily="66" charset="0"/>
              </a:rPr>
              <a:t>many</a:t>
            </a:r>
            <a:r>
              <a:rPr lang="en-US" altLang="en-US" sz="1600" b="1">
                <a:latin typeface="Comic Sans MS" pitchFamily="66" charset="0"/>
              </a:rPr>
              <a:t> MTs and KTs, random ‘</a:t>
            </a:r>
            <a:r>
              <a:rPr lang="en-US" altLang="en-US" sz="1600" b="1" i="1">
                <a:latin typeface="Comic Sans MS" pitchFamily="66" charset="0"/>
              </a:rPr>
              <a:t>Search and Capture</a:t>
            </a:r>
            <a:r>
              <a:rPr lang="en-US" altLang="en-US" sz="1600" b="1">
                <a:latin typeface="Comic Sans MS" pitchFamily="66" charset="0"/>
              </a:rPr>
              <a:t>’ is not fast enough</a:t>
            </a:r>
            <a:endParaRPr lang="en-US" altLang="en-US" sz="1600">
              <a:latin typeface="Comic Sans MS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15000" y="838200"/>
            <a:ext cx="155098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0001" y="3776244"/>
            <a:ext cx="5333442" cy="2776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727700" y="533400"/>
            <a:ext cx="34157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 err="1"/>
              <a:t>Wollman</a:t>
            </a:r>
            <a:r>
              <a:rPr lang="en-US" altLang="en-US" sz="1200" b="1" dirty="0"/>
              <a:t> et al. Current Biology 15: 828-832 (2005) </a:t>
            </a:r>
            <a:endParaRPr lang="en-US" altLang="en-US" sz="1200" b="1" dirty="0" smtClean="0"/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200" b="1" dirty="0"/>
              <a:t>Paul et al, PNAS, 106: 15708-1513 (2009</a:t>
            </a:r>
            <a:r>
              <a:rPr lang="en-US" altLang="en-US" sz="1200" b="1" dirty="0" smtClean="0"/>
              <a:t>)</a:t>
            </a:r>
            <a:endParaRPr lang="en-US" altLang="en-US" sz="1200" b="1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917374" y="3814894"/>
          <a:ext cx="3102426" cy="3034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Bitmap Image" r:id="rId7" imgW="6533333" imgH="6392167" progId="PBrush">
                  <p:embed/>
                </p:oleObj>
              </mc:Choice>
              <mc:Fallback>
                <p:oleObj name="Bitmap Image" r:id="rId7" imgW="6533333" imgH="639216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374" y="3814894"/>
                        <a:ext cx="3102426" cy="3034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2971800" y="3852444"/>
            <a:ext cx="304800" cy="2623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726884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Modeling process:</a:t>
            </a:r>
          </a:p>
          <a:p>
            <a:endParaRPr lang="en-US" dirty="0"/>
          </a:p>
          <a:p>
            <a:r>
              <a:rPr lang="en-US" dirty="0" smtClean="0"/>
              <a:t>Think about the data; is there a question that could benefit from modeling?</a:t>
            </a:r>
          </a:p>
          <a:p>
            <a:endParaRPr lang="en-US" dirty="0"/>
          </a:p>
          <a:p>
            <a:r>
              <a:rPr lang="en-US" dirty="0" smtClean="0"/>
              <a:t>Formulate hypotheses</a:t>
            </a:r>
          </a:p>
          <a:p>
            <a:endParaRPr lang="en-US" dirty="0"/>
          </a:p>
          <a:p>
            <a:r>
              <a:rPr lang="en-US" dirty="0" smtClean="0"/>
              <a:t>Decide on the modeling method and analytics/code/software</a:t>
            </a:r>
          </a:p>
          <a:p>
            <a:endParaRPr lang="en-US" dirty="0"/>
          </a:p>
          <a:p>
            <a:r>
              <a:rPr lang="en-US" dirty="0" smtClean="0"/>
              <a:t>Equations, variables, parameters, algorithms</a:t>
            </a:r>
          </a:p>
          <a:p>
            <a:endParaRPr lang="en-US" dirty="0"/>
          </a:p>
          <a:p>
            <a:r>
              <a:rPr lang="en-US" dirty="0" smtClean="0"/>
              <a:t>‘</a:t>
            </a:r>
            <a:r>
              <a:rPr lang="en-US" dirty="0"/>
              <a:t>Q</a:t>
            </a:r>
            <a:r>
              <a:rPr lang="en-US" dirty="0" smtClean="0"/>
              <a:t>ualitative’ analysis, scaling, non-</a:t>
            </a:r>
            <a:r>
              <a:rPr lang="en-US" dirty="0" err="1" smtClean="0"/>
              <a:t>dimensionalization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Numerical solutions, simulations</a:t>
            </a:r>
          </a:p>
          <a:p>
            <a:endParaRPr lang="en-US" dirty="0"/>
          </a:p>
          <a:p>
            <a:r>
              <a:rPr lang="en-US" dirty="0" smtClean="0"/>
              <a:t>Thinking about the results and modifying the model</a:t>
            </a:r>
          </a:p>
          <a:p>
            <a:endParaRPr lang="en-US" dirty="0"/>
          </a:p>
          <a:p>
            <a:r>
              <a:rPr lang="en-US" dirty="0" smtClean="0"/>
              <a:t>Writing a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2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9"/>
          <p:cNvSpPr txBox="1">
            <a:spLocks noChangeArrowheads="1"/>
          </p:cNvSpPr>
          <p:nvPr/>
        </p:nvSpPr>
        <p:spPr bwMode="auto">
          <a:xfrm>
            <a:off x="2971800" y="152400"/>
            <a:ext cx="274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b="1">
                <a:latin typeface="Comic Sans MS" pitchFamily="66" charset="0"/>
              </a:rPr>
              <a:t>Problem of accuracy</a:t>
            </a:r>
          </a:p>
        </p:txBody>
      </p:sp>
      <p:graphicFrame>
        <p:nvGraphicFramePr>
          <p:cNvPr id="14343" name="Object 2"/>
          <p:cNvGraphicFramePr>
            <a:graphicFrameLocks noChangeAspect="1"/>
          </p:cNvGraphicFramePr>
          <p:nvPr>
            <p:extLst/>
          </p:nvPr>
        </p:nvGraphicFramePr>
        <p:xfrm>
          <a:off x="152400" y="965835"/>
          <a:ext cx="320040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Bitmap Image" r:id="rId4" imgW="5161905" imgH="5866667" progId="PBrush">
                  <p:embed/>
                </p:oleObj>
              </mc:Choice>
              <mc:Fallback>
                <p:oleObj name="Bitmap Image" r:id="rId4" imgW="5161905" imgH="586666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965835"/>
                        <a:ext cx="3200400" cy="3520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3505200" y="838200"/>
            <a:ext cx="5591175" cy="4257675"/>
            <a:chOff x="76200" y="1533525"/>
            <a:chExt cx="5591175" cy="4257675"/>
          </a:xfrm>
        </p:grpSpPr>
        <p:graphicFrame>
          <p:nvGraphicFramePr>
            <p:cNvPr id="22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76200" y="1533525"/>
            <a:ext cx="5591175" cy="3981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3" name="Bitmap Image" r:id="rId6" imgW="5590476" imgH="3982006" progId="PBrush">
                    <p:embed/>
                  </p:oleObj>
                </mc:Choice>
                <mc:Fallback>
                  <p:oleObj name="Bitmap Image" r:id="rId6" imgW="5590476" imgH="3982006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" y="1533525"/>
                          <a:ext cx="5591175" cy="3981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3733800" y="5389563"/>
            <a:ext cx="3540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4" name="Bitmap Image" r:id="rId8" imgW="942857" imgH="1019048" progId="PBrush">
                    <p:embed/>
                  </p:oleObj>
                </mc:Choice>
                <mc:Fallback>
                  <p:oleObj name="Bitmap Image" r:id="rId8" imgW="942857" imgH="1019048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3800" y="5389563"/>
                          <a:ext cx="354013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1143000" y="5465763"/>
            <a:ext cx="533400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5" name="Bitmap Image" r:id="rId10" imgW="1523810" imgH="933580" progId="PBrush">
                    <p:embed/>
                  </p:oleObj>
                </mc:Choice>
                <mc:Fallback>
                  <p:oleObj name="Bitmap Image" r:id="rId10" imgW="1523810" imgH="93358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5465763"/>
                          <a:ext cx="533400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2438400" y="5389563"/>
            <a:ext cx="60960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6" name="Bitmap Image" r:id="rId12" imgW="1561905" imgH="1019048" progId="PBrush">
                    <p:embed/>
                  </p:oleObj>
                </mc:Choice>
                <mc:Fallback>
                  <p:oleObj name="Bitmap Image" r:id="rId12" imgW="1561905" imgH="1019048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5389563"/>
                          <a:ext cx="609600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4821238" y="5380038"/>
            <a:ext cx="360362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7" name="Bitmap Image" r:id="rId14" imgW="581106" imgH="628571" progId="PBrush">
                    <p:embed/>
                  </p:oleObj>
                </mc:Choice>
                <mc:Fallback>
                  <p:oleObj name="Bitmap Image" r:id="rId14" imgW="581106" imgH="628571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1238" y="5380038"/>
                          <a:ext cx="360362" cy="39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Rectangle 26"/>
            <p:cNvSpPr/>
            <p:nvPr/>
          </p:nvSpPr>
          <p:spPr>
            <a:xfrm>
              <a:off x="2819400" y="2209800"/>
              <a:ext cx="2286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733800" y="4648200"/>
              <a:ext cx="3048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90800" y="1981200"/>
              <a:ext cx="304800" cy="312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47800" y="1981200"/>
              <a:ext cx="304800" cy="312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152400" y="5388114"/>
            <a:ext cx="883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latin typeface="Comic Sans MS" pitchFamily="66" charset="0"/>
              </a:rPr>
              <a:t>Model simulation shows shocking </a:t>
            </a:r>
            <a:r>
              <a:rPr lang="en-US" altLang="en-US" sz="1600" b="1" dirty="0">
                <a:latin typeface="Comic Sans MS" pitchFamily="66" charset="0"/>
              </a:rPr>
              <a:t>number of errors: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latin typeface="Comic Sans MS" pitchFamily="66" charset="0"/>
              </a:rPr>
              <a:t>too many </a:t>
            </a:r>
            <a:r>
              <a:rPr lang="en-US" altLang="en-US" sz="1600" b="1" dirty="0" err="1">
                <a:latin typeface="Comic Sans MS" pitchFamily="66" charset="0"/>
              </a:rPr>
              <a:t>syntelic</a:t>
            </a:r>
            <a:r>
              <a:rPr lang="en-US" altLang="en-US" sz="1600" b="1" dirty="0">
                <a:latin typeface="Comic Sans MS" pitchFamily="66" charset="0"/>
              </a:rPr>
              <a:t> attachments in the </a:t>
            </a:r>
            <a:r>
              <a:rPr lang="en-US" altLang="en-US" sz="1600" b="1" dirty="0" err="1" smtClean="0">
                <a:latin typeface="Comic Sans MS" pitchFamily="66" charset="0"/>
              </a:rPr>
              <a:t>beginning;they</a:t>
            </a:r>
            <a:r>
              <a:rPr lang="en-US" altLang="en-US" sz="1600" b="1" dirty="0" smtClean="0">
                <a:latin typeface="Comic Sans MS" pitchFamily="66" charset="0"/>
              </a:rPr>
              <a:t> </a:t>
            </a:r>
            <a:r>
              <a:rPr lang="en-US" altLang="en-US" sz="1600" b="1" dirty="0">
                <a:latin typeface="Comic Sans MS" pitchFamily="66" charset="0"/>
              </a:rPr>
              <a:t>turn into the </a:t>
            </a:r>
            <a:r>
              <a:rPr lang="en-US" altLang="en-US" sz="1600" b="1" dirty="0" err="1">
                <a:latin typeface="Comic Sans MS" pitchFamily="66" charset="0"/>
              </a:rPr>
              <a:t>merotelic</a:t>
            </a:r>
            <a:r>
              <a:rPr lang="en-US" altLang="en-US" sz="1600" b="1" dirty="0">
                <a:latin typeface="Comic Sans MS" pitchFamily="66" charset="0"/>
              </a:rPr>
              <a:t> ones later</a:t>
            </a:r>
          </a:p>
        </p:txBody>
      </p:sp>
    </p:spTree>
    <p:extLst>
      <p:ext uri="{BB962C8B-B14F-4D97-AF65-F5344CB8AC3E}">
        <p14:creationId xmlns:p14="http://schemas.microsoft.com/office/powerpoint/2010/main" val="360017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469208"/>
            <a:ext cx="8032750" cy="438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1650" y="2550160"/>
            <a:ext cx="26035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1330" y="4584700"/>
            <a:ext cx="26035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528951"/>
            <a:ext cx="9269929" cy="229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3140" y="304800"/>
            <a:ext cx="1249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FFFF00"/>
                </a:solidFill>
              </a:rPr>
              <a:t>Serial-section EM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650" y="5979160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FFFF00"/>
                </a:solidFill>
              </a:rPr>
              <a:t>LM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0" y="-19050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000" b="1" dirty="0" smtClean="0">
                <a:solidFill>
                  <a:schemeClr val="bg1"/>
                </a:solidFill>
                <a:latin typeface="Comic Sans MS" pitchFamily="66" charset="0"/>
              </a:rPr>
              <a:t>KT outer layers are enlarged in early </a:t>
            </a:r>
            <a:r>
              <a:rPr lang="en-US" altLang="en-US" sz="2000" b="1" dirty="0" err="1" smtClean="0">
                <a:solidFill>
                  <a:schemeClr val="bg1"/>
                </a:solidFill>
                <a:latin typeface="Comic Sans MS" pitchFamily="66" charset="0"/>
              </a:rPr>
              <a:t>prometaphase</a:t>
            </a:r>
            <a:r>
              <a:rPr lang="en-US" altLang="en-US" sz="2000" b="1" dirty="0" smtClean="0">
                <a:solidFill>
                  <a:schemeClr val="bg1"/>
                </a:solidFill>
                <a:latin typeface="Comic Sans MS" pitchFamily="66" charset="0"/>
              </a:rPr>
              <a:t> but compact later </a:t>
            </a:r>
            <a:endParaRPr lang="en-US" altLang="en-US" sz="2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8312"/>
            <a:ext cx="9126764" cy="402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3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685800"/>
            <a:ext cx="4648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85800"/>
            <a:ext cx="4648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28600" y="0"/>
            <a:ext cx="86868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000" b="1" dirty="0" smtClean="0">
                <a:solidFill>
                  <a:schemeClr val="bg1"/>
                </a:solidFill>
                <a:latin typeface="Comic Sans MS" pitchFamily="66" charset="0"/>
              </a:rPr>
              <a:t>We can simulate the search-and-capture process 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000" b="1" dirty="0" smtClean="0">
                <a:solidFill>
                  <a:schemeClr val="bg1"/>
                </a:solidFill>
                <a:latin typeface="Comic Sans MS" pitchFamily="66" charset="0"/>
              </a:rPr>
              <a:t>with different geometries</a:t>
            </a:r>
            <a:endParaRPr lang="en-US" altLang="en-US" sz="2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5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28600" y="0"/>
            <a:ext cx="8686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000" b="1" dirty="0" smtClean="0">
                <a:latin typeface="Comic Sans MS" pitchFamily="66" charset="0"/>
              </a:rPr>
              <a:t>Rotation coordinated with MT-KT lateral attachment achieves both speed and accuracy together for</a:t>
            </a:r>
            <a:r>
              <a:rPr lang="en-US" altLang="en-US" sz="2000" b="1" i="1" dirty="0" smtClean="0">
                <a:latin typeface="Comic Sans MS" pitchFamily="66" charset="0"/>
              </a:rPr>
              <a:t> large </a:t>
            </a:r>
            <a:r>
              <a:rPr lang="en-US" altLang="en-US" sz="2000" b="1" dirty="0" smtClean="0">
                <a:latin typeface="Comic Sans MS" pitchFamily="66" charset="0"/>
              </a:rPr>
              <a:t>KTs</a:t>
            </a:r>
            <a:endParaRPr lang="en-US" altLang="en-US" sz="2000" b="1" dirty="0">
              <a:latin typeface="Comic Sans MS" pitchFamily="66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381000"/>
            <a:ext cx="8753475" cy="643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8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09007"/>
              </p:ext>
            </p:extLst>
          </p:nvPr>
        </p:nvGraphicFramePr>
        <p:xfrm>
          <a:off x="5410200" y="381000"/>
          <a:ext cx="3473450" cy="594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5" name="Equation" r:id="rId3" imgW="1498320" imgH="2565360" progId="Equation.DSMT4">
                  <p:embed/>
                </p:oleObj>
              </mc:Choice>
              <mc:Fallback>
                <p:oleObj name="Equation" r:id="rId3" imgW="1498320" imgH="2565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81000"/>
                        <a:ext cx="3473450" cy="5946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362115" y="533400"/>
            <a:ext cx="4026879" cy="1989056"/>
            <a:chOff x="762000" y="3657600"/>
            <a:chExt cx="4026879" cy="198905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762000" y="3657600"/>
              <a:ext cx="2667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/>
            <p:cNvSpPr/>
            <p:nvPr/>
          </p:nvSpPr>
          <p:spPr>
            <a:xfrm>
              <a:off x="1470581" y="3676454"/>
              <a:ext cx="197963" cy="659888"/>
            </a:xfrm>
            <a:custGeom>
              <a:avLst/>
              <a:gdLst>
                <a:gd name="connsiteX0" fmla="*/ 0 w 197963"/>
                <a:gd name="connsiteY0" fmla="*/ 0 h 659888"/>
                <a:gd name="connsiteX1" fmla="*/ 56561 w 197963"/>
                <a:gd name="connsiteY1" fmla="*/ 28280 h 659888"/>
                <a:gd name="connsiteX2" fmla="*/ 84842 w 197963"/>
                <a:gd name="connsiteY2" fmla="*/ 56560 h 659888"/>
                <a:gd name="connsiteX3" fmla="*/ 131976 w 197963"/>
                <a:gd name="connsiteY3" fmla="*/ 65987 h 659888"/>
                <a:gd name="connsiteX4" fmla="*/ 188537 w 197963"/>
                <a:gd name="connsiteY4" fmla="*/ 84841 h 659888"/>
                <a:gd name="connsiteX5" fmla="*/ 197963 w 197963"/>
                <a:gd name="connsiteY5" fmla="*/ 113121 h 659888"/>
                <a:gd name="connsiteX6" fmla="*/ 160256 w 197963"/>
                <a:gd name="connsiteY6" fmla="*/ 169682 h 659888"/>
                <a:gd name="connsiteX7" fmla="*/ 122549 w 197963"/>
                <a:gd name="connsiteY7" fmla="*/ 179109 h 659888"/>
                <a:gd name="connsiteX8" fmla="*/ 65988 w 197963"/>
                <a:gd name="connsiteY8" fmla="*/ 216816 h 659888"/>
                <a:gd name="connsiteX9" fmla="*/ 37708 w 197963"/>
                <a:gd name="connsiteY9" fmla="*/ 235670 h 659888"/>
                <a:gd name="connsiteX10" fmla="*/ 9427 w 197963"/>
                <a:gd name="connsiteY10" fmla="*/ 263950 h 659888"/>
                <a:gd name="connsiteX11" fmla="*/ 94268 w 197963"/>
                <a:gd name="connsiteY11" fmla="*/ 301657 h 659888"/>
                <a:gd name="connsiteX12" fmla="*/ 122549 w 197963"/>
                <a:gd name="connsiteY12" fmla="*/ 311084 h 659888"/>
                <a:gd name="connsiteX13" fmla="*/ 150829 w 197963"/>
                <a:gd name="connsiteY13" fmla="*/ 339365 h 659888"/>
                <a:gd name="connsiteX14" fmla="*/ 188537 w 197963"/>
                <a:gd name="connsiteY14" fmla="*/ 348791 h 659888"/>
                <a:gd name="connsiteX15" fmla="*/ 150829 w 197963"/>
                <a:gd name="connsiteY15" fmla="*/ 414779 h 659888"/>
                <a:gd name="connsiteX16" fmla="*/ 131976 w 197963"/>
                <a:gd name="connsiteY16" fmla="*/ 443059 h 659888"/>
                <a:gd name="connsiteX17" fmla="*/ 65988 w 197963"/>
                <a:gd name="connsiteY17" fmla="*/ 471340 h 659888"/>
                <a:gd name="connsiteX18" fmla="*/ 56561 w 197963"/>
                <a:gd name="connsiteY18" fmla="*/ 499620 h 659888"/>
                <a:gd name="connsiteX19" fmla="*/ 47134 w 197963"/>
                <a:gd name="connsiteY19" fmla="*/ 537327 h 659888"/>
                <a:gd name="connsiteX20" fmla="*/ 18854 w 197963"/>
                <a:gd name="connsiteY20" fmla="*/ 565608 h 659888"/>
                <a:gd name="connsiteX21" fmla="*/ 37708 w 197963"/>
                <a:gd name="connsiteY21" fmla="*/ 612742 h 659888"/>
                <a:gd name="connsiteX22" fmla="*/ 94268 w 197963"/>
                <a:gd name="connsiteY22" fmla="*/ 631595 h 659888"/>
                <a:gd name="connsiteX23" fmla="*/ 122549 w 197963"/>
                <a:gd name="connsiteY23" fmla="*/ 650449 h 659888"/>
                <a:gd name="connsiteX24" fmla="*/ 169683 w 197963"/>
                <a:gd name="connsiteY24" fmla="*/ 659876 h 65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7963" h="659888">
                  <a:moveTo>
                    <a:pt x="0" y="0"/>
                  </a:moveTo>
                  <a:cubicBezTo>
                    <a:pt x="18854" y="9427"/>
                    <a:pt x="39022" y="16588"/>
                    <a:pt x="56561" y="28280"/>
                  </a:cubicBezTo>
                  <a:cubicBezTo>
                    <a:pt x="67654" y="35675"/>
                    <a:pt x="72918" y="50598"/>
                    <a:pt x="84842" y="56560"/>
                  </a:cubicBezTo>
                  <a:cubicBezTo>
                    <a:pt x="99173" y="63725"/>
                    <a:pt x="116518" y="61771"/>
                    <a:pt x="131976" y="65987"/>
                  </a:cubicBezTo>
                  <a:cubicBezTo>
                    <a:pt x="151149" y="71216"/>
                    <a:pt x="188537" y="84841"/>
                    <a:pt x="188537" y="84841"/>
                  </a:cubicBezTo>
                  <a:cubicBezTo>
                    <a:pt x="191679" y="94268"/>
                    <a:pt x="197963" y="103184"/>
                    <a:pt x="197963" y="113121"/>
                  </a:cubicBezTo>
                  <a:cubicBezTo>
                    <a:pt x="197963" y="134977"/>
                    <a:pt x="177262" y="159965"/>
                    <a:pt x="160256" y="169682"/>
                  </a:cubicBezTo>
                  <a:cubicBezTo>
                    <a:pt x="149007" y="176110"/>
                    <a:pt x="135118" y="175967"/>
                    <a:pt x="122549" y="179109"/>
                  </a:cubicBezTo>
                  <a:lnTo>
                    <a:pt x="65988" y="216816"/>
                  </a:lnTo>
                  <a:cubicBezTo>
                    <a:pt x="56561" y="223101"/>
                    <a:pt x="45719" y="227659"/>
                    <a:pt x="37708" y="235670"/>
                  </a:cubicBezTo>
                  <a:lnTo>
                    <a:pt x="9427" y="263950"/>
                  </a:lnTo>
                  <a:cubicBezTo>
                    <a:pt x="54244" y="293828"/>
                    <a:pt x="26959" y="279221"/>
                    <a:pt x="94268" y="301657"/>
                  </a:cubicBezTo>
                  <a:lnTo>
                    <a:pt x="122549" y="311084"/>
                  </a:lnTo>
                  <a:cubicBezTo>
                    <a:pt x="131976" y="320511"/>
                    <a:pt x="139254" y="332751"/>
                    <a:pt x="150829" y="339365"/>
                  </a:cubicBezTo>
                  <a:cubicBezTo>
                    <a:pt x="162078" y="345793"/>
                    <a:pt x="182743" y="337203"/>
                    <a:pt x="188537" y="348791"/>
                  </a:cubicBezTo>
                  <a:cubicBezTo>
                    <a:pt x="207467" y="386649"/>
                    <a:pt x="170819" y="401453"/>
                    <a:pt x="150829" y="414779"/>
                  </a:cubicBezTo>
                  <a:cubicBezTo>
                    <a:pt x="144545" y="424206"/>
                    <a:pt x="140679" y="435806"/>
                    <a:pt x="131976" y="443059"/>
                  </a:cubicBezTo>
                  <a:cubicBezTo>
                    <a:pt x="116445" y="456002"/>
                    <a:pt x="85635" y="464791"/>
                    <a:pt x="65988" y="471340"/>
                  </a:cubicBezTo>
                  <a:cubicBezTo>
                    <a:pt x="62846" y="480767"/>
                    <a:pt x="59291" y="490066"/>
                    <a:pt x="56561" y="499620"/>
                  </a:cubicBezTo>
                  <a:cubicBezTo>
                    <a:pt x="53002" y="512077"/>
                    <a:pt x="53562" y="526078"/>
                    <a:pt x="47134" y="537327"/>
                  </a:cubicBezTo>
                  <a:cubicBezTo>
                    <a:pt x="40520" y="548902"/>
                    <a:pt x="28281" y="556181"/>
                    <a:pt x="18854" y="565608"/>
                  </a:cubicBezTo>
                  <a:cubicBezTo>
                    <a:pt x="7912" y="598432"/>
                    <a:pt x="-1199" y="595450"/>
                    <a:pt x="37708" y="612742"/>
                  </a:cubicBezTo>
                  <a:cubicBezTo>
                    <a:pt x="55868" y="620813"/>
                    <a:pt x="94268" y="631595"/>
                    <a:pt x="94268" y="631595"/>
                  </a:cubicBezTo>
                  <a:cubicBezTo>
                    <a:pt x="103695" y="637880"/>
                    <a:pt x="112135" y="645986"/>
                    <a:pt x="122549" y="650449"/>
                  </a:cubicBezTo>
                  <a:cubicBezTo>
                    <a:pt x="146323" y="660638"/>
                    <a:pt x="151419" y="659876"/>
                    <a:pt x="169683" y="65987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209800" y="4006398"/>
              <a:ext cx="0" cy="718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62000" y="4960058"/>
              <a:ext cx="2667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1696825" y="4977353"/>
              <a:ext cx="678730" cy="669303"/>
            </a:xfrm>
            <a:custGeom>
              <a:avLst/>
              <a:gdLst>
                <a:gd name="connsiteX0" fmla="*/ 0 w 678730"/>
                <a:gd name="connsiteY0" fmla="*/ 669303 h 669303"/>
                <a:gd name="connsiteX1" fmla="*/ 18853 w 678730"/>
                <a:gd name="connsiteY1" fmla="*/ 622169 h 669303"/>
                <a:gd name="connsiteX2" fmla="*/ 47134 w 678730"/>
                <a:gd name="connsiteY2" fmla="*/ 603315 h 669303"/>
                <a:gd name="connsiteX3" fmla="*/ 103695 w 678730"/>
                <a:gd name="connsiteY3" fmla="*/ 584461 h 669303"/>
                <a:gd name="connsiteX4" fmla="*/ 179109 w 678730"/>
                <a:gd name="connsiteY4" fmla="*/ 556181 h 669303"/>
                <a:gd name="connsiteX5" fmla="*/ 207389 w 678730"/>
                <a:gd name="connsiteY5" fmla="*/ 537327 h 669303"/>
                <a:gd name="connsiteX6" fmla="*/ 245097 w 678730"/>
                <a:gd name="connsiteY6" fmla="*/ 527901 h 669303"/>
                <a:gd name="connsiteX7" fmla="*/ 226243 w 678730"/>
                <a:gd name="connsiteY7" fmla="*/ 461913 h 669303"/>
                <a:gd name="connsiteX8" fmla="*/ 226243 w 678730"/>
                <a:gd name="connsiteY8" fmla="*/ 367645 h 669303"/>
                <a:gd name="connsiteX9" fmla="*/ 254523 w 678730"/>
                <a:gd name="connsiteY9" fmla="*/ 358218 h 669303"/>
                <a:gd name="connsiteX10" fmla="*/ 292231 w 678730"/>
                <a:gd name="connsiteY10" fmla="*/ 329938 h 669303"/>
                <a:gd name="connsiteX11" fmla="*/ 367645 w 678730"/>
                <a:gd name="connsiteY11" fmla="*/ 320511 h 669303"/>
                <a:gd name="connsiteX12" fmla="*/ 395926 w 678730"/>
                <a:gd name="connsiteY12" fmla="*/ 311084 h 669303"/>
                <a:gd name="connsiteX13" fmla="*/ 424206 w 678730"/>
                <a:gd name="connsiteY13" fmla="*/ 282804 h 669303"/>
                <a:gd name="connsiteX14" fmla="*/ 433633 w 678730"/>
                <a:gd name="connsiteY14" fmla="*/ 122548 h 669303"/>
                <a:gd name="connsiteX15" fmla="*/ 537328 w 678730"/>
                <a:gd name="connsiteY15" fmla="*/ 113121 h 669303"/>
                <a:gd name="connsiteX16" fmla="*/ 593888 w 678730"/>
                <a:gd name="connsiteY16" fmla="*/ 47134 h 669303"/>
                <a:gd name="connsiteX17" fmla="*/ 622169 w 678730"/>
                <a:gd name="connsiteY17" fmla="*/ 37707 h 669303"/>
                <a:gd name="connsiteX18" fmla="*/ 678730 w 678730"/>
                <a:gd name="connsiteY18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8730" h="669303">
                  <a:moveTo>
                    <a:pt x="0" y="669303"/>
                  </a:moveTo>
                  <a:cubicBezTo>
                    <a:pt x="6284" y="653592"/>
                    <a:pt x="9018" y="635939"/>
                    <a:pt x="18853" y="622169"/>
                  </a:cubicBezTo>
                  <a:cubicBezTo>
                    <a:pt x="25438" y="612950"/>
                    <a:pt x="36781" y="607917"/>
                    <a:pt x="47134" y="603315"/>
                  </a:cubicBezTo>
                  <a:cubicBezTo>
                    <a:pt x="65295" y="595244"/>
                    <a:pt x="85919" y="593349"/>
                    <a:pt x="103695" y="584461"/>
                  </a:cubicBezTo>
                  <a:cubicBezTo>
                    <a:pt x="152990" y="559814"/>
                    <a:pt x="127769" y="569016"/>
                    <a:pt x="179109" y="556181"/>
                  </a:cubicBezTo>
                  <a:cubicBezTo>
                    <a:pt x="188536" y="549896"/>
                    <a:pt x="196975" y="541790"/>
                    <a:pt x="207389" y="537327"/>
                  </a:cubicBezTo>
                  <a:cubicBezTo>
                    <a:pt x="219298" y="532223"/>
                    <a:pt x="238431" y="539011"/>
                    <a:pt x="245097" y="527901"/>
                  </a:cubicBezTo>
                  <a:cubicBezTo>
                    <a:pt x="247634" y="523673"/>
                    <a:pt x="228743" y="469414"/>
                    <a:pt x="226243" y="461913"/>
                  </a:cubicBezTo>
                  <a:cubicBezTo>
                    <a:pt x="222555" y="439787"/>
                    <a:pt x="206846" y="391891"/>
                    <a:pt x="226243" y="367645"/>
                  </a:cubicBezTo>
                  <a:cubicBezTo>
                    <a:pt x="232450" y="359886"/>
                    <a:pt x="245096" y="361360"/>
                    <a:pt x="254523" y="358218"/>
                  </a:cubicBezTo>
                  <a:cubicBezTo>
                    <a:pt x="267092" y="348791"/>
                    <a:pt x="277326" y="334906"/>
                    <a:pt x="292231" y="329938"/>
                  </a:cubicBezTo>
                  <a:cubicBezTo>
                    <a:pt x="316265" y="321927"/>
                    <a:pt x="342720" y="325043"/>
                    <a:pt x="367645" y="320511"/>
                  </a:cubicBezTo>
                  <a:cubicBezTo>
                    <a:pt x="377422" y="318733"/>
                    <a:pt x="386499" y="314226"/>
                    <a:pt x="395926" y="311084"/>
                  </a:cubicBezTo>
                  <a:cubicBezTo>
                    <a:pt x="405353" y="301657"/>
                    <a:pt x="421592" y="295876"/>
                    <a:pt x="424206" y="282804"/>
                  </a:cubicBezTo>
                  <a:cubicBezTo>
                    <a:pt x="434700" y="230332"/>
                    <a:pt x="403950" y="167072"/>
                    <a:pt x="433633" y="122548"/>
                  </a:cubicBezTo>
                  <a:cubicBezTo>
                    <a:pt x="452885" y="93670"/>
                    <a:pt x="502763" y="116263"/>
                    <a:pt x="537328" y="113121"/>
                  </a:cubicBezTo>
                  <a:cubicBezTo>
                    <a:pt x="623035" y="55984"/>
                    <a:pt x="491561" y="149461"/>
                    <a:pt x="593888" y="47134"/>
                  </a:cubicBezTo>
                  <a:cubicBezTo>
                    <a:pt x="600914" y="40108"/>
                    <a:pt x="613036" y="41621"/>
                    <a:pt x="622169" y="37707"/>
                  </a:cubicBezTo>
                  <a:cubicBezTo>
                    <a:pt x="662117" y="20586"/>
                    <a:pt x="653549" y="25180"/>
                    <a:pt x="67873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9646406"/>
                </p:ext>
              </p:extLst>
            </p:nvPr>
          </p:nvGraphicFramePr>
          <p:xfrm>
            <a:off x="2514600" y="3961918"/>
            <a:ext cx="2274279" cy="748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46" name="Equation" r:id="rId5" imgW="1041120" imgH="342720" progId="Equation.DSMT4">
                    <p:embed/>
                  </p:oleObj>
                </mc:Choice>
                <mc:Fallback>
                  <p:oleObj name="Equation" r:id="rId5" imgW="1041120" imgH="3427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514600" y="3961918"/>
                          <a:ext cx="2274279" cy="7488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28"/>
          <p:cNvGrpSpPr/>
          <p:nvPr/>
        </p:nvGrpSpPr>
        <p:grpSpPr>
          <a:xfrm>
            <a:off x="-304800" y="3293383"/>
            <a:ext cx="5410200" cy="1888217"/>
            <a:chOff x="3581400" y="4876800"/>
            <a:chExt cx="5410200" cy="188821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334000" y="5562600"/>
              <a:ext cx="2667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581400" y="6096000"/>
              <a:ext cx="2667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248400" y="5029200"/>
              <a:ext cx="2667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5264870" y="5562600"/>
              <a:ext cx="678730" cy="533400"/>
            </a:xfrm>
            <a:custGeom>
              <a:avLst/>
              <a:gdLst>
                <a:gd name="connsiteX0" fmla="*/ 0 w 678730"/>
                <a:gd name="connsiteY0" fmla="*/ 669303 h 669303"/>
                <a:gd name="connsiteX1" fmla="*/ 18853 w 678730"/>
                <a:gd name="connsiteY1" fmla="*/ 622169 h 669303"/>
                <a:gd name="connsiteX2" fmla="*/ 47134 w 678730"/>
                <a:gd name="connsiteY2" fmla="*/ 603315 h 669303"/>
                <a:gd name="connsiteX3" fmla="*/ 103695 w 678730"/>
                <a:gd name="connsiteY3" fmla="*/ 584461 h 669303"/>
                <a:gd name="connsiteX4" fmla="*/ 179109 w 678730"/>
                <a:gd name="connsiteY4" fmla="*/ 556181 h 669303"/>
                <a:gd name="connsiteX5" fmla="*/ 207389 w 678730"/>
                <a:gd name="connsiteY5" fmla="*/ 537327 h 669303"/>
                <a:gd name="connsiteX6" fmla="*/ 245097 w 678730"/>
                <a:gd name="connsiteY6" fmla="*/ 527901 h 669303"/>
                <a:gd name="connsiteX7" fmla="*/ 226243 w 678730"/>
                <a:gd name="connsiteY7" fmla="*/ 461913 h 669303"/>
                <a:gd name="connsiteX8" fmla="*/ 226243 w 678730"/>
                <a:gd name="connsiteY8" fmla="*/ 367645 h 669303"/>
                <a:gd name="connsiteX9" fmla="*/ 254523 w 678730"/>
                <a:gd name="connsiteY9" fmla="*/ 358218 h 669303"/>
                <a:gd name="connsiteX10" fmla="*/ 292231 w 678730"/>
                <a:gd name="connsiteY10" fmla="*/ 329938 h 669303"/>
                <a:gd name="connsiteX11" fmla="*/ 367645 w 678730"/>
                <a:gd name="connsiteY11" fmla="*/ 320511 h 669303"/>
                <a:gd name="connsiteX12" fmla="*/ 395926 w 678730"/>
                <a:gd name="connsiteY12" fmla="*/ 311084 h 669303"/>
                <a:gd name="connsiteX13" fmla="*/ 424206 w 678730"/>
                <a:gd name="connsiteY13" fmla="*/ 282804 h 669303"/>
                <a:gd name="connsiteX14" fmla="*/ 433633 w 678730"/>
                <a:gd name="connsiteY14" fmla="*/ 122548 h 669303"/>
                <a:gd name="connsiteX15" fmla="*/ 537328 w 678730"/>
                <a:gd name="connsiteY15" fmla="*/ 113121 h 669303"/>
                <a:gd name="connsiteX16" fmla="*/ 593888 w 678730"/>
                <a:gd name="connsiteY16" fmla="*/ 47134 h 669303"/>
                <a:gd name="connsiteX17" fmla="*/ 622169 w 678730"/>
                <a:gd name="connsiteY17" fmla="*/ 37707 h 669303"/>
                <a:gd name="connsiteX18" fmla="*/ 678730 w 678730"/>
                <a:gd name="connsiteY18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8730" h="669303">
                  <a:moveTo>
                    <a:pt x="0" y="669303"/>
                  </a:moveTo>
                  <a:cubicBezTo>
                    <a:pt x="6284" y="653592"/>
                    <a:pt x="9018" y="635939"/>
                    <a:pt x="18853" y="622169"/>
                  </a:cubicBezTo>
                  <a:cubicBezTo>
                    <a:pt x="25438" y="612950"/>
                    <a:pt x="36781" y="607917"/>
                    <a:pt x="47134" y="603315"/>
                  </a:cubicBezTo>
                  <a:cubicBezTo>
                    <a:pt x="65295" y="595244"/>
                    <a:pt x="85919" y="593349"/>
                    <a:pt x="103695" y="584461"/>
                  </a:cubicBezTo>
                  <a:cubicBezTo>
                    <a:pt x="152990" y="559814"/>
                    <a:pt x="127769" y="569016"/>
                    <a:pt x="179109" y="556181"/>
                  </a:cubicBezTo>
                  <a:cubicBezTo>
                    <a:pt x="188536" y="549896"/>
                    <a:pt x="196975" y="541790"/>
                    <a:pt x="207389" y="537327"/>
                  </a:cubicBezTo>
                  <a:cubicBezTo>
                    <a:pt x="219298" y="532223"/>
                    <a:pt x="238431" y="539011"/>
                    <a:pt x="245097" y="527901"/>
                  </a:cubicBezTo>
                  <a:cubicBezTo>
                    <a:pt x="247634" y="523673"/>
                    <a:pt x="228743" y="469414"/>
                    <a:pt x="226243" y="461913"/>
                  </a:cubicBezTo>
                  <a:cubicBezTo>
                    <a:pt x="222555" y="439787"/>
                    <a:pt x="206846" y="391891"/>
                    <a:pt x="226243" y="367645"/>
                  </a:cubicBezTo>
                  <a:cubicBezTo>
                    <a:pt x="232450" y="359886"/>
                    <a:pt x="245096" y="361360"/>
                    <a:pt x="254523" y="358218"/>
                  </a:cubicBezTo>
                  <a:cubicBezTo>
                    <a:pt x="267092" y="348791"/>
                    <a:pt x="277326" y="334906"/>
                    <a:pt x="292231" y="329938"/>
                  </a:cubicBezTo>
                  <a:cubicBezTo>
                    <a:pt x="316265" y="321927"/>
                    <a:pt x="342720" y="325043"/>
                    <a:pt x="367645" y="320511"/>
                  </a:cubicBezTo>
                  <a:cubicBezTo>
                    <a:pt x="377422" y="318733"/>
                    <a:pt x="386499" y="314226"/>
                    <a:pt x="395926" y="311084"/>
                  </a:cubicBezTo>
                  <a:cubicBezTo>
                    <a:pt x="405353" y="301657"/>
                    <a:pt x="421592" y="295876"/>
                    <a:pt x="424206" y="282804"/>
                  </a:cubicBezTo>
                  <a:cubicBezTo>
                    <a:pt x="434700" y="230332"/>
                    <a:pt x="403950" y="167072"/>
                    <a:pt x="433633" y="122548"/>
                  </a:cubicBezTo>
                  <a:cubicBezTo>
                    <a:pt x="452885" y="93670"/>
                    <a:pt x="502763" y="116263"/>
                    <a:pt x="537328" y="113121"/>
                  </a:cubicBezTo>
                  <a:cubicBezTo>
                    <a:pt x="623035" y="55984"/>
                    <a:pt x="491561" y="149461"/>
                    <a:pt x="593888" y="47134"/>
                  </a:cubicBezTo>
                  <a:cubicBezTo>
                    <a:pt x="600914" y="40108"/>
                    <a:pt x="613036" y="41621"/>
                    <a:pt x="622169" y="37707"/>
                  </a:cubicBezTo>
                  <a:cubicBezTo>
                    <a:pt x="662117" y="20586"/>
                    <a:pt x="653549" y="25180"/>
                    <a:pt x="67873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7627070" y="5029200"/>
              <a:ext cx="678730" cy="533400"/>
            </a:xfrm>
            <a:custGeom>
              <a:avLst/>
              <a:gdLst>
                <a:gd name="connsiteX0" fmla="*/ 0 w 678730"/>
                <a:gd name="connsiteY0" fmla="*/ 669303 h 669303"/>
                <a:gd name="connsiteX1" fmla="*/ 18853 w 678730"/>
                <a:gd name="connsiteY1" fmla="*/ 622169 h 669303"/>
                <a:gd name="connsiteX2" fmla="*/ 47134 w 678730"/>
                <a:gd name="connsiteY2" fmla="*/ 603315 h 669303"/>
                <a:gd name="connsiteX3" fmla="*/ 103695 w 678730"/>
                <a:gd name="connsiteY3" fmla="*/ 584461 h 669303"/>
                <a:gd name="connsiteX4" fmla="*/ 179109 w 678730"/>
                <a:gd name="connsiteY4" fmla="*/ 556181 h 669303"/>
                <a:gd name="connsiteX5" fmla="*/ 207389 w 678730"/>
                <a:gd name="connsiteY5" fmla="*/ 537327 h 669303"/>
                <a:gd name="connsiteX6" fmla="*/ 245097 w 678730"/>
                <a:gd name="connsiteY6" fmla="*/ 527901 h 669303"/>
                <a:gd name="connsiteX7" fmla="*/ 226243 w 678730"/>
                <a:gd name="connsiteY7" fmla="*/ 461913 h 669303"/>
                <a:gd name="connsiteX8" fmla="*/ 226243 w 678730"/>
                <a:gd name="connsiteY8" fmla="*/ 367645 h 669303"/>
                <a:gd name="connsiteX9" fmla="*/ 254523 w 678730"/>
                <a:gd name="connsiteY9" fmla="*/ 358218 h 669303"/>
                <a:gd name="connsiteX10" fmla="*/ 292231 w 678730"/>
                <a:gd name="connsiteY10" fmla="*/ 329938 h 669303"/>
                <a:gd name="connsiteX11" fmla="*/ 367645 w 678730"/>
                <a:gd name="connsiteY11" fmla="*/ 320511 h 669303"/>
                <a:gd name="connsiteX12" fmla="*/ 395926 w 678730"/>
                <a:gd name="connsiteY12" fmla="*/ 311084 h 669303"/>
                <a:gd name="connsiteX13" fmla="*/ 424206 w 678730"/>
                <a:gd name="connsiteY13" fmla="*/ 282804 h 669303"/>
                <a:gd name="connsiteX14" fmla="*/ 433633 w 678730"/>
                <a:gd name="connsiteY14" fmla="*/ 122548 h 669303"/>
                <a:gd name="connsiteX15" fmla="*/ 537328 w 678730"/>
                <a:gd name="connsiteY15" fmla="*/ 113121 h 669303"/>
                <a:gd name="connsiteX16" fmla="*/ 593888 w 678730"/>
                <a:gd name="connsiteY16" fmla="*/ 47134 h 669303"/>
                <a:gd name="connsiteX17" fmla="*/ 622169 w 678730"/>
                <a:gd name="connsiteY17" fmla="*/ 37707 h 669303"/>
                <a:gd name="connsiteX18" fmla="*/ 678730 w 678730"/>
                <a:gd name="connsiteY18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8730" h="669303">
                  <a:moveTo>
                    <a:pt x="0" y="669303"/>
                  </a:moveTo>
                  <a:cubicBezTo>
                    <a:pt x="6284" y="653592"/>
                    <a:pt x="9018" y="635939"/>
                    <a:pt x="18853" y="622169"/>
                  </a:cubicBezTo>
                  <a:cubicBezTo>
                    <a:pt x="25438" y="612950"/>
                    <a:pt x="36781" y="607917"/>
                    <a:pt x="47134" y="603315"/>
                  </a:cubicBezTo>
                  <a:cubicBezTo>
                    <a:pt x="65295" y="595244"/>
                    <a:pt x="85919" y="593349"/>
                    <a:pt x="103695" y="584461"/>
                  </a:cubicBezTo>
                  <a:cubicBezTo>
                    <a:pt x="152990" y="559814"/>
                    <a:pt x="127769" y="569016"/>
                    <a:pt x="179109" y="556181"/>
                  </a:cubicBezTo>
                  <a:cubicBezTo>
                    <a:pt x="188536" y="549896"/>
                    <a:pt x="196975" y="541790"/>
                    <a:pt x="207389" y="537327"/>
                  </a:cubicBezTo>
                  <a:cubicBezTo>
                    <a:pt x="219298" y="532223"/>
                    <a:pt x="238431" y="539011"/>
                    <a:pt x="245097" y="527901"/>
                  </a:cubicBezTo>
                  <a:cubicBezTo>
                    <a:pt x="247634" y="523673"/>
                    <a:pt x="228743" y="469414"/>
                    <a:pt x="226243" y="461913"/>
                  </a:cubicBezTo>
                  <a:cubicBezTo>
                    <a:pt x="222555" y="439787"/>
                    <a:pt x="206846" y="391891"/>
                    <a:pt x="226243" y="367645"/>
                  </a:cubicBezTo>
                  <a:cubicBezTo>
                    <a:pt x="232450" y="359886"/>
                    <a:pt x="245096" y="361360"/>
                    <a:pt x="254523" y="358218"/>
                  </a:cubicBezTo>
                  <a:cubicBezTo>
                    <a:pt x="267092" y="348791"/>
                    <a:pt x="277326" y="334906"/>
                    <a:pt x="292231" y="329938"/>
                  </a:cubicBezTo>
                  <a:cubicBezTo>
                    <a:pt x="316265" y="321927"/>
                    <a:pt x="342720" y="325043"/>
                    <a:pt x="367645" y="320511"/>
                  </a:cubicBezTo>
                  <a:cubicBezTo>
                    <a:pt x="377422" y="318733"/>
                    <a:pt x="386499" y="314226"/>
                    <a:pt x="395926" y="311084"/>
                  </a:cubicBezTo>
                  <a:cubicBezTo>
                    <a:pt x="405353" y="301657"/>
                    <a:pt x="421592" y="295876"/>
                    <a:pt x="424206" y="282804"/>
                  </a:cubicBezTo>
                  <a:cubicBezTo>
                    <a:pt x="434700" y="230332"/>
                    <a:pt x="403950" y="167072"/>
                    <a:pt x="433633" y="122548"/>
                  </a:cubicBezTo>
                  <a:cubicBezTo>
                    <a:pt x="452885" y="93670"/>
                    <a:pt x="502763" y="116263"/>
                    <a:pt x="537328" y="113121"/>
                  </a:cubicBezTo>
                  <a:cubicBezTo>
                    <a:pt x="623035" y="55984"/>
                    <a:pt x="491561" y="149461"/>
                    <a:pt x="593888" y="47134"/>
                  </a:cubicBezTo>
                  <a:cubicBezTo>
                    <a:pt x="600914" y="40108"/>
                    <a:pt x="613036" y="41621"/>
                    <a:pt x="622169" y="37707"/>
                  </a:cubicBezTo>
                  <a:cubicBezTo>
                    <a:pt x="662117" y="20586"/>
                    <a:pt x="653549" y="25180"/>
                    <a:pt x="67873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696200" y="4876800"/>
              <a:ext cx="1295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858000" y="5646656"/>
              <a:ext cx="76907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800600" y="6248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5478257"/>
                </p:ext>
              </p:extLst>
            </p:nvPr>
          </p:nvGraphicFramePr>
          <p:xfrm>
            <a:off x="8025353" y="5119916"/>
            <a:ext cx="419100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47" name="Equation" r:id="rId7" imgW="152280" imgH="139680" progId="Equation.DSMT4">
                    <p:embed/>
                  </p:oleObj>
                </mc:Choice>
                <mc:Fallback>
                  <p:oleObj name="Equation" r:id="rId7" imgW="15228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025353" y="5119916"/>
                          <a:ext cx="419100" cy="384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156259"/>
                </p:ext>
              </p:extLst>
            </p:nvPr>
          </p:nvGraphicFramePr>
          <p:xfrm>
            <a:off x="5676900" y="5711825"/>
            <a:ext cx="419100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48" name="Equation" r:id="rId9" imgW="152280" imgH="139680" progId="Equation.DSMT4">
                    <p:embed/>
                  </p:oleObj>
                </mc:Choice>
                <mc:Fallback>
                  <p:oleObj name="Equation" r:id="rId9" imgW="1522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6900" y="5711825"/>
                          <a:ext cx="419100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1063776"/>
                </p:ext>
              </p:extLst>
            </p:nvPr>
          </p:nvGraphicFramePr>
          <p:xfrm>
            <a:off x="6858000" y="5921374"/>
            <a:ext cx="1143000" cy="843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49" name="Equation" r:id="rId11" imgW="533160" imgH="393480" progId="Equation.DSMT4">
                    <p:embed/>
                  </p:oleObj>
                </mc:Choice>
                <mc:Fallback>
                  <p:oleObj name="Equation" r:id="rId11" imgW="53316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858000" y="5921374"/>
                          <a:ext cx="1143000" cy="8436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Straight Arrow Connector 26"/>
            <p:cNvCxnSpPr/>
            <p:nvPr/>
          </p:nvCxnSpPr>
          <p:spPr>
            <a:xfrm flipH="1" flipV="1">
              <a:off x="6553200" y="5646656"/>
              <a:ext cx="457200" cy="449344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28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69064"/>
              </p:ext>
            </p:extLst>
          </p:nvPr>
        </p:nvGraphicFramePr>
        <p:xfrm>
          <a:off x="1333500" y="1273175"/>
          <a:ext cx="6348413" cy="392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3" imgW="2463480" imgH="1523880" progId="Equation.DSMT4">
                  <p:embed/>
                </p:oleObj>
              </mc:Choice>
              <mc:Fallback>
                <p:oleObj name="Equation" r:id="rId3" imgW="2463480" imgH="1523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273175"/>
                        <a:ext cx="6348413" cy="392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1000" y="5638800"/>
            <a:ext cx="797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</a:t>
            </a:r>
            <a:r>
              <a:rPr lang="en-US" dirty="0" err="1" smtClean="0"/>
              <a:t>eps</a:t>
            </a:r>
            <a:r>
              <a:rPr lang="en-US" dirty="0" smtClean="0"/>
              <a:t> term is there because velocity is supposed to adjust to a steady state very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240807"/>
              </p:ext>
            </p:extLst>
          </p:nvPr>
        </p:nvGraphicFramePr>
        <p:xfrm>
          <a:off x="1173163" y="3703639"/>
          <a:ext cx="5989637" cy="3140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2" name="Equation" r:id="rId3" imgW="2666880" imgH="1396800" progId="Equation.DSMT4">
                  <p:embed/>
                </p:oleObj>
              </mc:Choice>
              <mc:Fallback>
                <p:oleObj name="Equation" r:id="rId3" imgW="2666880" imgH="139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3703639"/>
                        <a:ext cx="5989637" cy="31401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567423"/>
              </p:ext>
            </p:extLst>
          </p:nvPr>
        </p:nvGraphicFramePr>
        <p:xfrm>
          <a:off x="1333501" y="242888"/>
          <a:ext cx="5295900" cy="3277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3" name="Equation" r:id="rId5" imgW="2463480" imgH="1523880" progId="Equation.DSMT4">
                  <p:embed/>
                </p:oleObj>
              </mc:Choice>
              <mc:Fallback>
                <p:oleObj name="Equation" r:id="rId5" imgW="2463480" imgH="1523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1" y="242888"/>
                        <a:ext cx="5295900" cy="32776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16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775742"/>
              </p:ext>
            </p:extLst>
          </p:nvPr>
        </p:nvGraphicFramePr>
        <p:xfrm>
          <a:off x="1731963" y="1339849"/>
          <a:ext cx="5757862" cy="4451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Equation" r:id="rId3" imgW="2234880" imgH="1726920" progId="Equation.DSMT4">
                  <p:embed/>
                </p:oleObj>
              </mc:Choice>
              <mc:Fallback>
                <p:oleObj name="Equation" r:id="rId3" imgW="2234880" imgH="1726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963" y="1339849"/>
                        <a:ext cx="5757862" cy="4451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5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078372"/>
              </p:ext>
            </p:extLst>
          </p:nvPr>
        </p:nvGraphicFramePr>
        <p:xfrm>
          <a:off x="914400" y="1147762"/>
          <a:ext cx="94773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7" name="Equation" r:id="rId3" imgW="368280" imgH="406080" progId="Equation.DSMT4">
                  <p:embed/>
                </p:oleObj>
              </mc:Choice>
              <mc:Fallback>
                <p:oleObj name="Equation" r:id="rId3" imgW="3682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7762"/>
                        <a:ext cx="94773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05000" y="1521380"/>
            <a:ext cx="225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Steady state. Stable?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19400" y="1814512"/>
            <a:ext cx="412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Linear stability analysis</a:t>
            </a:r>
            <a:endParaRPr lang="en-US" sz="32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785138"/>
              </p:ext>
            </p:extLst>
          </p:nvPr>
        </p:nvGraphicFramePr>
        <p:xfrm>
          <a:off x="3622675" y="2620962"/>
          <a:ext cx="1568450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8" name="Equation" r:id="rId5" imgW="609480" imgH="431640" progId="Equation.DSMT4">
                  <p:embed/>
                </p:oleObj>
              </mc:Choice>
              <mc:Fallback>
                <p:oleObj name="Equation" r:id="rId5" imgW="609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675" y="2620962"/>
                        <a:ext cx="1568450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304800"/>
            <a:ext cx="8615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us try simplest boundary conditions on [-1,1]: u(-1)=u(1)=0. (For m, always no flux </a:t>
            </a:r>
            <a:r>
              <a:rPr lang="en-US" dirty="0" err="1" smtClean="0"/>
              <a:t>b.c.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For now, the cell is not moving.)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518245"/>
              </p:ext>
            </p:extLst>
          </p:nvPr>
        </p:nvGraphicFramePr>
        <p:xfrm>
          <a:off x="2433638" y="4054475"/>
          <a:ext cx="4351337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9" name="Equation" r:id="rId7" imgW="1688760" imgH="838080" progId="Equation.DSMT4">
                  <p:embed/>
                </p:oleObj>
              </mc:Choice>
              <mc:Fallback>
                <p:oleObj name="Equation" r:id="rId7" imgW="168876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4054475"/>
                        <a:ext cx="4351337" cy="216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14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863072"/>
              </p:ext>
            </p:extLst>
          </p:nvPr>
        </p:nvGraphicFramePr>
        <p:xfrm>
          <a:off x="2536825" y="228600"/>
          <a:ext cx="3792538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1" name="Equation" r:id="rId3" imgW="1473120" imgH="838080" progId="Equation.DSMT4">
                  <p:embed/>
                </p:oleObj>
              </mc:Choice>
              <mc:Fallback>
                <p:oleObj name="Equation" r:id="rId3" imgW="147312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25" y="228600"/>
                        <a:ext cx="3792538" cy="216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923717"/>
              </p:ext>
            </p:extLst>
          </p:nvPr>
        </p:nvGraphicFramePr>
        <p:xfrm>
          <a:off x="3276600" y="2643187"/>
          <a:ext cx="2025650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2" name="Equation" r:id="rId5" imgW="787320" imgH="482400" progId="Equation.DSMT4">
                  <p:embed/>
                </p:oleObj>
              </mc:Choice>
              <mc:Fallback>
                <p:oleObj name="Equation" r:id="rId5" imgW="7873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643187"/>
                        <a:ext cx="2025650" cy="124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807659"/>
              </p:ext>
            </p:extLst>
          </p:nvPr>
        </p:nvGraphicFramePr>
        <p:xfrm>
          <a:off x="1976438" y="4470400"/>
          <a:ext cx="4284662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3" name="Equation" r:id="rId7" imgW="1663560" imgH="482400" progId="Equation.DSMT4">
                  <p:embed/>
                </p:oleObj>
              </mc:Choice>
              <mc:Fallback>
                <p:oleObj name="Equation" r:id="rId7" imgW="16635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4470400"/>
                        <a:ext cx="4284662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32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762000"/>
            <a:ext cx="765998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Simple Mathematical Model Can Be Used as</a:t>
            </a:r>
          </a:p>
          <a:p>
            <a:r>
              <a:rPr lang="en-US" dirty="0"/>
              <a:t>a Quantitative Hypothesis to Be Tested in Future</a:t>
            </a:r>
          </a:p>
          <a:p>
            <a:r>
              <a:rPr lang="en-US" dirty="0"/>
              <a:t>Experiments or Can Simply Be Thought Provoking</a:t>
            </a:r>
          </a:p>
          <a:p>
            <a:endParaRPr lang="en-US" dirty="0"/>
          </a:p>
          <a:p>
            <a:r>
              <a:rPr lang="en-US" dirty="0"/>
              <a:t>A Model Can Be a Tool for Data Interpretation</a:t>
            </a:r>
          </a:p>
          <a:p>
            <a:endParaRPr lang="en-US" dirty="0"/>
          </a:p>
          <a:p>
            <a:r>
              <a:rPr lang="en-US" dirty="0"/>
              <a:t>Models as Tools for Data Integration and Understanding</a:t>
            </a:r>
          </a:p>
          <a:p>
            <a:endParaRPr lang="en-US" dirty="0"/>
          </a:p>
          <a:p>
            <a:r>
              <a:rPr lang="en-US" dirty="0"/>
              <a:t>Increasingly Complex Generations of Models Can Be</a:t>
            </a:r>
          </a:p>
          <a:p>
            <a:r>
              <a:rPr lang="en-US" dirty="0"/>
              <a:t>Used to Understand Cellular Networks as Systems</a:t>
            </a:r>
          </a:p>
          <a:p>
            <a:endParaRPr lang="en-US" dirty="0"/>
          </a:p>
          <a:p>
            <a:r>
              <a:rPr lang="en-US" dirty="0"/>
              <a:t>Computer Experiments Can Confirm the Plausibility</a:t>
            </a:r>
          </a:p>
          <a:p>
            <a:r>
              <a:rPr lang="en-US" dirty="0"/>
              <a:t>of a Qualitative Model or Explore a Complex</a:t>
            </a:r>
          </a:p>
          <a:p>
            <a:r>
              <a:rPr lang="en-US" dirty="0"/>
              <a:t>Phenomenon When There Is Little Intuition about It</a:t>
            </a:r>
          </a:p>
          <a:p>
            <a:endParaRPr lang="en-US" dirty="0"/>
          </a:p>
          <a:p>
            <a:r>
              <a:rPr lang="en-US" dirty="0"/>
              <a:t>Model can falsify a hypothesis</a:t>
            </a:r>
          </a:p>
          <a:p>
            <a:endParaRPr lang="en-US" dirty="0"/>
          </a:p>
          <a:p>
            <a:r>
              <a:rPr lang="en-US" dirty="0"/>
              <a:t>Model can show which pathways and feedbacks are essential and which are not</a:t>
            </a:r>
          </a:p>
        </p:txBody>
      </p:sp>
    </p:spTree>
    <p:extLst>
      <p:ext uri="{BB962C8B-B14F-4D97-AF65-F5344CB8AC3E}">
        <p14:creationId xmlns:p14="http://schemas.microsoft.com/office/powerpoint/2010/main" val="182706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04800" y="228600"/>
            <a:ext cx="840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first mode to break stability corresponds to q = </a:t>
            </a:r>
            <a:r>
              <a:rPr lang="en-US" dirty="0" smtClean="0">
                <a:latin typeface="Symbol" panose="05050102010706020507" pitchFamily="18" charset="2"/>
              </a:rPr>
              <a:t>p/2</a:t>
            </a:r>
            <a:r>
              <a:rPr lang="en-US" dirty="0" smtClean="0"/>
              <a:t>, so the criterion for instability is: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05568"/>
              </p:ext>
            </p:extLst>
          </p:nvPr>
        </p:nvGraphicFramePr>
        <p:xfrm>
          <a:off x="2667000" y="569913"/>
          <a:ext cx="3228975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9" name="Equation" r:id="rId3" imgW="1346040" imgH="583920" progId="Equation.DSMT4">
                  <p:embed/>
                </p:oleObj>
              </mc:Choice>
              <mc:Fallback>
                <p:oleObj name="Equation" r:id="rId3" imgW="13460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69913"/>
                        <a:ext cx="3228975" cy="140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462420"/>
              </p:ext>
            </p:extLst>
          </p:nvPr>
        </p:nvGraphicFramePr>
        <p:xfrm>
          <a:off x="76200" y="1992313"/>
          <a:ext cx="4124325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0" name="Equation" r:id="rId5" imgW="1600200" imgH="507960" progId="Equation.DSMT4">
                  <p:embed/>
                </p:oleObj>
              </mc:Choice>
              <mc:Fallback>
                <p:oleObj name="Equation" r:id="rId5" imgW="16002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992313"/>
                        <a:ext cx="4124325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04800" y="3657600"/>
            <a:ext cx="843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interesting limiting cases: 1) if zeta is big enough, then mu has to be very small, and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653347"/>
              </p:ext>
            </p:extLst>
          </p:nvPr>
        </p:nvGraphicFramePr>
        <p:xfrm>
          <a:off x="3352800" y="4063943"/>
          <a:ext cx="163671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1" name="Equation" r:id="rId7" imgW="634680" imgH="228600" progId="Equation.DSMT4">
                  <p:embed/>
                </p:oleObj>
              </mc:Choice>
              <mc:Fallback>
                <p:oleObj name="Equation" r:id="rId7" imgW="634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063943"/>
                        <a:ext cx="1636712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4800" y="4736068"/>
            <a:ext cx="8393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) if D is very small and zeta is moderate, as is usually the case, then the 2</a:t>
            </a:r>
            <a:r>
              <a:rPr lang="en-US" baseline="30000" dirty="0" smtClean="0"/>
              <a:t>nd</a:t>
            </a:r>
            <a:r>
              <a:rPr lang="en-US" dirty="0" smtClean="0"/>
              <a:t> term in the </a:t>
            </a:r>
          </a:p>
          <a:p>
            <a:r>
              <a:rPr lang="en-US" dirty="0" smtClean="0"/>
              <a:t>bracket is much greater than 1, and</a:t>
            </a:r>
            <a:endParaRPr lang="en-US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746481"/>
              </p:ext>
            </p:extLst>
          </p:nvPr>
        </p:nvGraphicFramePr>
        <p:xfrm>
          <a:off x="2897188" y="5627688"/>
          <a:ext cx="27479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2" name="Equation" r:id="rId9" imgW="1066680" imgH="228600" progId="Equation.DSMT4">
                  <p:embed/>
                </p:oleObj>
              </mc:Choice>
              <mc:Fallback>
                <p:oleObj name="Equation" r:id="rId9" imgW="1066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5627688"/>
                        <a:ext cx="2747962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413379"/>
              </p:ext>
            </p:extLst>
          </p:nvPr>
        </p:nvGraphicFramePr>
        <p:xfrm>
          <a:off x="5072063" y="2041525"/>
          <a:ext cx="3108325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3" name="Equation" r:id="rId11" imgW="1206360" imgH="469800" progId="Equation.DSMT4">
                  <p:embed/>
                </p:oleObj>
              </mc:Choice>
              <mc:Fallback>
                <p:oleObj name="Equation" r:id="rId11" imgW="12063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2041525"/>
                        <a:ext cx="3108325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12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0537"/>
            <a:ext cx="8116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solved the system numerically in 1D, and found that </a:t>
            </a:r>
            <a:r>
              <a:rPr lang="en-US" dirty="0" err="1" smtClean="0"/>
              <a:t>numerics</a:t>
            </a:r>
            <a:r>
              <a:rPr lang="en-US" dirty="0" smtClean="0"/>
              <a:t> completely confirms</a:t>
            </a:r>
          </a:p>
          <a:p>
            <a:r>
              <a:rPr lang="en-US" dirty="0"/>
              <a:t> </a:t>
            </a:r>
            <a:r>
              <a:rPr lang="en-US" dirty="0" smtClean="0"/>
              <a:t>the linear stability analysis.  Also, note the following interesting dependence on </a:t>
            </a:r>
            <a:r>
              <a:rPr lang="en-US" dirty="0" err="1" smtClean="0"/>
              <a:t>b.c.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B.C. for velocity: 1) U = 0 at the boundary </a:t>
            </a:r>
            <a:r>
              <a:rPr lang="en-US" dirty="0"/>
              <a:t> </a:t>
            </a:r>
            <a:r>
              <a:rPr lang="en-US" dirty="0" smtClean="0"/>
              <a:t>   2) no flux </a:t>
            </a:r>
            <a:r>
              <a:rPr lang="en-US" dirty="0"/>
              <a:t>at the </a:t>
            </a:r>
            <a:r>
              <a:rPr lang="en-US" dirty="0" smtClean="0"/>
              <a:t>boundary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70837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970837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1800" y="6182380"/>
            <a:ext cx="3207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Why the difference?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752600" y="1650866"/>
            <a:ext cx="457200" cy="482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800600" y="1650866"/>
            <a:ext cx="457200" cy="482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5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181600" y="3810000"/>
            <a:ext cx="3716338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accent2"/>
                </a:solidFill>
              </a:rPr>
              <a:t>Deep social dialogue with an insight on hygiene: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As a liberal I am offended by this video. </a:t>
            </a:r>
          </a:p>
          <a:p>
            <a:pPr eaLnBrk="1" hangingPunct="1"/>
            <a:r>
              <a:rPr lang="en-US" sz="1200"/>
              <a:t>The bacteria is obviously the minority and </a:t>
            </a:r>
          </a:p>
          <a:p>
            <a:pPr eaLnBrk="1" hangingPunct="1"/>
            <a:r>
              <a:rPr lang="en-US" sz="1200"/>
              <a:t>on top of that it's black. Then the big powerful </a:t>
            </a:r>
          </a:p>
          <a:p>
            <a:pPr eaLnBrk="1" hangingPunct="1"/>
            <a:r>
              <a:rPr lang="en-US" sz="1200"/>
              <a:t>WHITE blood cell comes along and strikes at </a:t>
            </a:r>
          </a:p>
          <a:p>
            <a:pPr eaLnBrk="1" hangingPunct="1"/>
            <a:r>
              <a:rPr lang="en-US" sz="1200"/>
              <a:t>the poor bacteria. Unable to defend itself the </a:t>
            </a:r>
          </a:p>
          <a:p>
            <a:pPr eaLnBrk="1" hangingPunct="1"/>
            <a:r>
              <a:rPr lang="en-US" sz="1200"/>
              <a:t>bacteria succumbs to whitey. We need to make </a:t>
            </a:r>
          </a:p>
          <a:p>
            <a:pPr eaLnBrk="1" hangingPunct="1"/>
            <a:r>
              <a:rPr lang="en-US" sz="1200"/>
              <a:t>a change. Wake up America! You say there is </a:t>
            </a:r>
          </a:p>
          <a:p>
            <a:pPr eaLnBrk="1" hangingPunct="1"/>
            <a:r>
              <a:rPr lang="en-US" sz="1200"/>
              <a:t>nothing 'you' can do, well that just isn't true. </a:t>
            </a:r>
          </a:p>
          <a:p>
            <a:pPr eaLnBrk="1" hangingPunct="1"/>
            <a:r>
              <a:rPr lang="en-US" sz="1200"/>
              <a:t>Simply stop washing your hands and taking </a:t>
            </a:r>
          </a:p>
          <a:p>
            <a:pPr eaLnBrk="1" hangingPunct="1"/>
            <a:r>
              <a:rPr lang="en-US" sz="1200"/>
              <a:t>showers regularly, then these poor bacteria may </a:t>
            </a:r>
          </a:p>
          <a:p>
            <a:pPr eaLnBrk="1" hangingPunct="1"/>
            <a:r>
              <a:rPr lang="en-US" sz="1200"/>
              <a:t>have a fighting chance.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The bacteria is YELLOW, not black, dumbass!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609600"/>
            <a:ext cx="340360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accent2"/>
                </a:solidFill>
              </a:rPr>
              <a:t>Neutrophil fans’ comments:</a:t>
            </a:r>
          </a:p>
          <a:p>
            <a:pPr eaLnBrk="1" hangingPunct="1"/>
            <a:endParaRPr lang="en-US" sz="1200" b="1">
              <a:solidFill>
                <a:schemeClr val="accent2"/>
              </a:solidFill>
            </a:endParaRPr>
          </a:p>
          <a:p>
            <a:pPr eaLnBrk="1" hangingPunct="1"/>
            <a:r>
              <a:rPr lang="en-US" sz="1200"/>
              <a:t>hehe, funny.. GO WHITE CELL!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god dam the white blood cell dont give up easy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lol get the wee buggers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thats right bitch thats our immune system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haha..haha...get em.get em!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IMMUNE SYSTEM FOR THE WIN BITCH!!!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and dont you ever come in my body BITCH!!!!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YEAH YOU BETTER RUN YOU LITTLE BITCH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4038600"/>
            <a:ext cx="20383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accent2"/>
                </a:solidFill>
              </a:rPr>
              <a:t>Bacteria fans’ comments:</a:t>
            </a:r>
          </a:p>
          <a:p>
            <a:pPr eaLnBrk="1" hangingPunct="1"/>
            <a:endParaRPr lang="en-US" sz="1200" b="1">
              <a:solidFill>
                <a:schemeClr val="accent2"/>
              </a:solidFill>
            </a:endParaRPr>
          </a:p>
          <a:p>
            <a:pPr eaLnBrk="1" hangingPunct="1"/>
            <a:r>
              <a:rPr lang="en-US" sz="1200"/>
              <a:t>noooooooooo poor bacteria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0" y="5029200"/>
            <a:ext cx="406400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chemeClr val="accent2"/>
                </a:solidFill>
              </a:rPr>
              <a:t>Serious thoughtful scientific comments: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If two white cells are near one bacteria, do they </a:t>
            </a:r>
          </a:p>
          <a:p>
            <a:pPr eaLnBrk="1" hangingPunct="1"/>
            <a:r>
              <a:rPr lang="en-US" sz="1200"/>
              <a:t>fight over each other to eat that bacteria?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there are 7000 to 25000 of these white blood cells </a:t>
            </a:r>
          </a:p>
          <a:p>
            <a:pPr eaLnBrk="1" hangingPunct="1"/>
            <a:r>
              <a:rPr lang="en-US" sz="1200"/>
              <a:t>blob monsters in each drop of my blood.... I am invincible!</a:t>
            </a:r>
          </a:p>
          <a:p>
            <a:pPr eaLnBrk="1" hangingPunct="1"/>
            <a:endParaRPr lang="en-US" sz="1200"/>
          </a:p>
          <a:p>
            <a:pPr eaLnBrk="1" hangingPunct="1"/>
            <a:r>
              <a:rPr lang="en-US" sz="1200"/>
              <a:t>wow is this real!!! or is it made on a computer?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600200" y="152400"/>
            <a:ext cx="509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http://www.youtube.com/watch?v=JnlULOjUhSQ</a:t>
            </a:r>
          </a:p>
        </p:txBody>
      </p:sp>
      <p:pic>
        <p:nvPicPr>
          <p:cNvPr id="8" name="neutrophilLec11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838200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4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7949" y="5029200"/>
            <a:ext cx="3810000" cy="133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0" y="1765300"/>
            <a:ext cx="91440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 smtClean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Metastasis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 smtClean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                                      </a:t>
            </a:r>
            <a:endParaRPr lang="en-US" altLang="en-US" sz="2000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000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000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000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000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Wound healing          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000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000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000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Development</a:t>
            </a:r>
          </a:p>
        </p:txBody>
      </p:sp>
      <p:sp>
        <p:nvSpPr>
          <p:cNvPr id="5126" name="Rectangle 2"/>
          <p:cNvSpPr>
            <a:spLocks noChangeArrowheads="1"/>
          </p:cNvSpPr>
          <p:nvPr/>
        </p:nvSpPr>
        <p:spPr bwMode="auto">
          <a:xfrm>
            <a:off x="3727450" y="85725"/>
            <a:ext cx="6453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Steps of Cell Migration </a:t>
            </a:r>
          </a:p>
        </p:txBody>
      </p:sp>
      <p:pic>
        <p:nvPicPr>
          <p:cNvPr id="5127" name="Picture 8" descr="cellmigration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60375"/>
            <a:ext cx="4648200" cy="639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90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3150"/>
            <a:ext cx="18002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 descr="http://scienceblogs.com/pharyngula/wp-content/blogs.dir/470/files/2012/04/i-3f6d16637298e7341d5eeb65cca5bb2c-human_embryo_node_xsec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49" y="5029200"/>
            <a:ext cx="3810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40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7"/>
          <p:cNvSpPr txBox="1">
            <a:spLocks noChangeArrowheads="1"/>
          </p:cNvSpPr>
          <p:nvPr/>
        </p:nvSpPr>
        <p:spPr bwMode="auto">
          <a:xfrm>
            <a:off x="1100196" y="0"/>
            <a:ext cx="7015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b="1" dirty="0" smtClean="0">
                <a:latin typeface="Comic Sans MS" pitchFamily="66" charset="0"/>
              </a:rPr>
              <a:t>Polarization (symmetry breaking) and motility initiation</a:t>
            </a:r>
            <a:endParaRPr lang="en-US" sz="2000" b="1" dirty="0">
              <a:latin typeface="Comic Sans MS" pitchFamily="66" charset="0"/>
            </a:endParaRPr>
          </a:p>
        </p:txBody>
      </p:sp>
      <p:sp>
        <p:nvSpPr>
          <p:cNvPr id="30728" name="Text Box 4"/>
          <p:cNvSpPr txBox="1">
            <a:spLocks noChangeArrowheads="1"/>
          </p:cNvSpPr>
          <p:nvPr/>
        </p:nvSpPr>
        <p:spPr bwMode="auto">
          <a:xfrm>
            <a:off x="5791200" y="2926702"/>
            <a:ext cx="34575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Stationary cells</a:t>
            </a:r>
            <a:r>
              <a:rPr lang="en-US" sz="2400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-</a:t>
            </a:r>
          </a:p>
          <a:p>
            <a:pPr algn="ctr" eaLnBrk="1" hangingPunct="1"/>
            <a:r>
              <a:rPr lang="en-US" sz="2000" dirty="0">
                <a:latin typeface="Comic Sans MS" pitchFamily="66" charset="0"/>
                <a:cs typeface="Times New Roman" pitchFamily="18" charset="0"/>
              </a:rPr>
              <a:t>circular </a:t>
            </a:r>
            <a:r>
              <a:rPr lang="en-US" sz="2000" dirty="0" err="1">
                <a:latin typeface="Comic Sans MS" pitchFamily="66" charset="0"/>
                <a:cs typeface="Times New Roman" pitchFamily="18" charset="0"/>
              </a:rPr>
              <a:t>lamellipodium</a:t>
            </a:r>
            <a:r>
              <a:rPr lang="en-US" sz="2000" dirty="0">
                <a:latin typeface="Comic Sans MS" pitchFamily="66" charset="0"/>
                <a:cs typeface="Times New Roman" pitchFamily="18" charset="0"/>
              </a:rPr>
              <a:t> with cell body at the center</a:t>
            </a:r>
          </a:p>
        </p:txBody>
      </p:sp>
      <p:sp>
        <p:nvSpPr>
          <p:cNvPr id="30729" name="Text Box 5"/>
          <p:cNvSpPr txBox="1">
            <a:spLocks noChangeArrowheads="1"/>
          </p:cNvSpPr>
          <p:nvPr/>
        </p:nvSpPr>
        <p:spPr bwMode="auto">
          <a:xfrm>
            <a:off x="76200" y="2956249"/>
            <a:ext cx="32956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Motile cells</a:t>
            </a:r>
            <a:r>
              <a:rPr lang="en-US" sz="2400" dirty="0">
                <a:solidFill>
                  <a:srgbClr val="FF0000"/>
                </a:solidFill>
                <a:latin typeface="Comic Sans MS" pitchFamily="66" charset="0"/>
                <a:cs typeface="Times New Roman" pitchFamily="18" charset="0"/>
              </a:rPr>
              <a:t>-</a:t>
            </a:r>
          </a:p>
          <a:p>
            <a:pPr algn="ctr" eaLnBrk="1" hangingPunct="1"/>
            <a:r>
              <a:rPr lang="en-US" sz="2000" dirty="0">
                <a:latin typeface="Comic Sans MS" pitchFamily="66" charset="0"/>
                <a:cs typeface="Times New Roman" pitchFamily="18" charset="0"/>
              </a:rPr>
              <a:t>fan-shaped </a:t>
            </a:r>
            <a:r>
              <a:rPr lang="en-US" sz="2000" dirty="0" err="1">
                <a:latin typeface="Comic Sans MS" pitchFamily="66" charset="0"/>
                <a:cs typeface="Times New Roman" pitchFamily="18" charset="0"/>
              </a:rPr>
              <a:t>lamellipodium</a:t>
            </a:r>
            <a:r>
              <a:rPr lang="en-US" sz="2000" dirty="0">
                <a:latin typeface="Comic Sans MS" pitchFamily="66" charset="0"/>
                <a:cs typeface="Times New Roman" pitchFamily="18" charset="0"/>
              </a:rPr>
              <a:t> with cell body at the back</a:t>
            </a:r>
          </a:p>
        </p:txBody>
      </p:sp>
      <p:sp>
        <p:nvSpPr>
          <p:cNvPr id="30730" name="Text Box 6"/>
          <p:cNvSpPr txBox="1">
            <a:spLocks noChangeArrowheads="1"/>
          </p:cNvSpPr>
          <p:nvPr/>
        </p:nvSpPr>
        <p:spPr bwMode="auto">
          <a:xfrm>
            <a:off x="3933825" y="6150114"/>
            <a:ext cx="18383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Comic Sans MS" pitchFamily="66" charset="0"/>
                <a:cs typeface="Times New Roman" pitchFamily="18" charset="0"/>
              </a:rPr>
              <a:t>Spontaneous </a:t>
            </a:r>
            <a:r>
              <a:rPr lang="en-US" sz="2000" dirty="0" smtClean="0">
                <a:solidFill>
                  <a:srgbClr val="009900"/>
                </a:solidFill>
                <a:latin typeface="Comic Sans MS" pitchFamily="66" charset="0"/>
                <a:cs typeface="Times New Roman" pitchFamily="18" charset="0"/>
              </a:rPr>
              <a:t>transition</a:t>
            </a:r>
            <a:endParaRPr lang="en-US" sz="2000" dirty="0">
              <a:solidFill>
                <a:srgbClr val="0099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731" name="AutoShape 7"/>
          <p:cNvSpPr>
            <a:spLocks noChangeArrowheads="1"/>
          </p:cNvSpPr>
          <p:nvPr/>
        </p:nvSpPr>
        <p:spPr bwMode="auto">
          <a:xfrm rot="10800000">
            <a:off x="3352800" y="5807214"/>
            <a:ext cx="2971800" cy="390525"/>
          </a:xfrm>
          <a:prstGeom prst="rightArrow">
            <a:avLst>
              <a:gd name="adj1" fmla="val 50000"/>
              <a:gd name="adj2" fmla="val 87195"/>
            </a:avLst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0412A6p8bitscale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89413"/>
            <a:ext cx="256222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409A6Init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52800" y="400110"/>
            <a:ext cx="2590800" cy="5095240"/>
          </a:xfrm>
          <a:prstGeom prst="rect">
            <a:avLst/>
          </a:prstGeom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1037" y="4038600"/>
            <a:ext cx="20955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02375" y="405539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Movie: Yam, </a:t>
            </a:r>
            <a:r>
              <a:rPr lang="en-US" sz="1000" dirty="0" err="1" smtClean="0"/>
              <a:t>Theriot</a:t>
            </a:r>
            <a:r>
              <a:rPr lang="en-US" sz="1000" dirty="0" smtClean="0"/>
              <a:t> et al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8459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381000" y="609600"/>
            <a:ext cx="8458200" cy="5943600"/>
            <a:chOff x="381000" y="914400"/>
            <a:chExt cx="8458200" cy="5943600"/>
          </a:xfrm>
        </p:grpSpPr>
        <p:sp>
          <p:nvSpPr>
            <p:cNvPr id="120" name="Oval 1"/>
            <p:cNvSpPr/>
            <p:nvPr/>
          </p:nvSpPr>
          <p:spPr>
            <a:xfrm>
              <a:off x="477838" y="914400"/>
              <a:ext cx="8169275" cy="37020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1" name="Oval 2"/>
            <p:cNvSpPr/>
            <p:nvPr/>
          </p:nvSpPr>
          <p:spPr>
            <a:xfrm>
              <a:off x="477838" y="3057525"/>
              <a:ext cx="8169275" cy="37036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2" name="Rectangle 3"/>
            <p:cNvSpPr/>
            <p:nvPr/>
          </p:nvSpPr>
          <p:spPr>
            <a:xfrm>
              <a:off x="381000" y="3836988"/>
              <a:ext cx="8458200" cy="3021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2362200" y="2743200"/>
              <a:ext cx="4343400" cy="12954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4" name="Group 10"/>
            <p:cNvGrpSpPr>
              <a:grpSpLocks/>
            </p:cNvGrpSpPr>
            <p:nvPr/>
          </p:nvGrpSpPr>
          <p:grpSpPr bwMode="auto">
            <a:xfrm>
              <a:off x="3581400" y="2362200"/>
              <a:ext cx="2438400" cy="152400"/>
              <a:chOff x="3936" y="2112"/>
              <a:chExt cx="1536" cy="96"/>
            </a:xfrm>
          </p:grpSpPr>
          <p:sp>
            <p:nvSpPr>
              <p:cNvPr id="201" name="Line 11"/>
              <p:cNvSpPr>
                <a:spLocks noChangeShapeType="1"/>
              </p:cNvSpPr>
              <p:nvPr/>
            </p:nvSpPr>
            <p:spPr bwMode="auto">
              <a:xfrm>
                <a:off x="3936" y="2112"/>
                <a:ext cx="15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12"/>
              <p:cNvSpPr>
                <a:spLocks noChangeShapeType="1"/>
              </p:cNvSpPr>
              <p:nvPr/>
            </p:nvSpPr>
            <p:spPr bwMode="auto">
              <a:xfrm flipH="1">
                <a:off x="3984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13"/>
              <p:cNvSpPr>
                <a:spLocks noChangeShapeType="1"/>
              </p:cNvSpPr>
              <p:nvPr/>
            </p:nvSpPr>
            <p:spPr bwMode="auto">
              <a:xfrm flipH="1">
                <a:off x="4080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Line 14"/>
              <p:cNvSpPr>
                <a:spLocks noChangeShapeType="1"/>
              </p:cNvSpPr>
              <p:nvPr/>
            </p:nvSpPr>
            <p:spPr bwMode="auto">
              <a:xfrm flipH="1">
                <a:off x="4176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Line 15"/>
              <p:cNvSpPr>
                <a:spLocks noChangeShapeType="1"/>
              </p:cNvSpPr>
              <p:nvPr/>
            </p:nvSpPr>
            <p:spPr bwMode="auto">
              <a:xfrm flipH="1">
                <a:off x="4272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Line 16"/>
              <p:cNvSpPr>
                <a:spLocks noChangeShapeType="1"/>
              </p:cNvSpPr>
              <p:nvPr/>
            </p:nvSpPr>
            <p:spPr bwMode="auto">
              <a:xfrm flipH="1">
                <a:off x="4368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Line 17"/>
              <p:cNvSpPr>
                <a:spLocks noChangeShapeType="1"/>
              </p:cNvSpPr>
              <p:nvPr/>
            </p:nvSpPr>
            <p:spPr bwMode="auto">
              <a:xfrm flipH="1">
                <a:off x="4464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Line 18"/>
              <p:cNvSpPr>
                <a:spLocks noChangeShapeType="1"/>
              </p:cNvSpPr>
              <p:nvPr/>
            </p:nvSpPr>
            <p:spPr bwMode="auto">
              <a:xfrm flipH="1">
                <a:off x="4560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19"/>
              <p:cNvSpPr>
                <a:spLocks noChangeShapeType="1"/>
              </p:cNvSpPr>
              <p:nvPr/>
            </p:nvSpPr>
            <p:spPr bwMode="auto">
              <a:xfrm flipH="1">
                <a:off x="4656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20"/>
              <p:cNvSpPr>
                <a:spLocks noChangeShapeType="1"/>
              </p:cNvSpPr>
              <p:nvPr/>
            </p:nvSpPr>
            <p:spPr bwMode="auto">
              <a:xfrm flipH="1">
                <a:off x="4752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21"/>
              <p:cNvSpPr>
                <a:spLocks noChangeShapeType="1"/>
              </p:cNvSpPr>
              <p:nvPr/>
            </p:nvSpPr>
            <p:spPr bwMode="auto">
              <a:xfrm flipH="1">
                <a:off x="4848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22"/>
              <p:cNvSpPr>
                <a:spLocks noChangeShapeType="1"/>
              </p:cNvSpPr>
              <p:nvPr/>
            </p:nvSpPr>
            <p:spPr bwMode="auto">
              <a:xfrm flipH="1">
                <a:off x="4944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23"/>
              <p:cNvSpPr>
                <a:spLocks noChangeShapeType="1"/>
              </p:cNvSpPr>
              <p:nvPr/>
            </p:nvSpPr>
            <p:spPr bwMode="auto">
              <a:xfrm flipH="1">
                <a:off x="5040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Line 24"/>
              <p:cNvSpPr>
                <a:spLocks noChangeShapeType="1"/>
              </p:cNvSpPr>
              <p:nvPr/>
            </p:nvSpPr>
            <p:spPr bwMode="auto">
              <a:xfrm flipH="1">
                <a:off x="5136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Line 25"/>
              <p:cNvSpPr>
                <a:spLocks noChangeShapeType="1"/>
              </p:cNvSpPr>
              <p:nvPr/>
            </p:nvSpPr>
            <p:spPr bwMode="auto">
              <a:xfrm flipH="1">
                <a:off x="5232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Line 26"/>
              <p:cNvSpPr>
                <a:spLocks noChangeShapeType="1"/>
              </p:cNvSpPr>
              <p:nvPr/>
            </p:nvSpPr>
            <p:spPr bwMode="auto">
              <a:xfrm flipH="1">
                <a:off x="5328" y="2112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5" name="Line 27"/>
            <p:cNvSpPr>
              <a:spLocks noChangeShapeType="1"/>
            </p:cNvSpPr>
            <p:nvPr/>
          </p:nvSpPr>
          <p:spPr bwMode="auto">
            <a:xfrm>
              <a:off x="3886200" y="1676400"/>
              <a:ext cx="7620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28"/>
            <p:cNvSpPr>
              <a:spLocks noChangeShapeType="1"/>
            </p:cNvSpPr>
            <p:nvPr/>
          </p:nvSpPr>
          <p:spPr bwMode="auto">
            <a:xfrm>
              <a:off x="4724400" y="1905000"/>
              <a:ext cx="7620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AutoShape 29"/>
            <p:cNvSpPr>
              <a:spLocks noChangeArrowheads="1"/>
            </p:cNvSpPr>
            <p:nvPr/>
          </p:nvSpPr>
          <p:spPr bwMode="auto">
            <a:xfrm>
              <a:off x="4419600" y="1676400"/>
              <a:ext cx="533400" cy="228600"/>
            </a:xfrm>
            <a:prstGeom prst="leftRightArrow">
              <a:avLst>
                <a:gd name="adj1" fmla="val 50000"/>
                <a:gd name="adj2" fmla="val 46667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28" name="Line 31"/>
            <p:cNvSpPr>
              <a:spLocks noChangeShapeType="1"/>
            </p:cNvSpPr>
            <p:nvPr/>
          </p:nvSpPr>
          <p:spPr bwMode="auto">
            <a:xfrm>
              <a:off x="3048000" y="1371600"/>
              <a:ext cx="7620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9" name="Group 32"/>
            <p:cNvGrpSpPr>
              <a:grpSpLocks/>
            </p:cNvGrpSpPr>
            <p:nvPr/>
          </p:nvGrpSpPr>
          <p:grpSpPr bwMode="auto">
            <a:xfrm>
              <a:off x="3200400" y="1371600"/>
              <a:ext cx="838200" cy="381000"/>
              <a:chOff x="3696" y="1632"/>
              <a:chExt cx="528" cy="240"/>
            </a:xfrm>
          </p:grpSpPr>
          <p:sp>
            <p:nvSpPr>
              <p:cNvPr id="186" name="Line 33"/>
              <p:cNvSpPr>
                <a:spLocks noChangeShapeType="1"/>
              </p:cNvSpPr>
              <p:nvPr/>
            </p:nvSpPr>
            <p:spPr bwMode="auto">
              <a:xfrm>
                <a:off x="3696" y="163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34"/>
              <p:cNvSpPr>
                <a:spLocks noChangeShapeType="1"/>
              </p:cNvSpPr>
              <p:nvPr/>
            </p:nvSpPr>
            <p:spPr bwMode="auto">
              <a:xfrm>
                <a:off x="3696" y="1776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35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36"/>
              <p:cNvSpPr>
                <a:spLocks noChangeShapeType="1"/>
              </p:cNvSpPr>
              <p:nvPr/>
            </p:nvSpPr>
            <p:spPr bwMode="auto">
              <a:xfrm>
                <a:off x="3744" y="187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37"/>
              <p:cNvSpPr>
                <a:spLocks noChangeShapeType="1"/>
              </p:cNvSpPr>
              <p:nvPr/>
            </p:nvSpPr>
            <p:spPr bwMode="auto">
              <a:xfrm>
                <a:off x="3744" y="168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38"/>
              <p:cNvSpPr>
                <a:spLocks noChangeShapeType="1"/>
              </p:cNvSpPr>
              <p:nvPr/>
            </p:nvSpPr>
            <p:spPr bwMode="auto">
              <a:xfrm>
                <a:off x="3840" y="168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39"/>
              <p:cNvSpPr>
                <a:spLocks noChangeShapeType="1"/>
              </p:cNvSpPr>
              <p:nvPr/>
            </p:nvSpPr>
            <p:spPr bwMode="auto">
              <a:xfrm>
                <a:off x="3840" y="1776"/>
                <a:ext cx="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3" name="Group 40"/>
              <p:cNvGrpSpPr>
                <a:grpSpLocks/>
              </p:cNvGrpSpPr>
              <p:nvPr/>
            </p:nvGrpSpPr>
            <p:grpSpPr bwMode="auto">
              <a:xfrm>
                <a:off x="3888" y="1728"/>
                <a:ext cx="96" cy="48"/>
                <a:chOff x="3888" y="1728"/>
                <a:chExt cx="96" cy="48"/>
              </a:xfrm>
            </p:grpSpPr>
            <p:sp>
              <p:nvSpPr>
                <p:cNvPr id="199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3888" y="1728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3936" y="1728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94" name="Group 43"/>
              <p:cNvGrpSpPr>
                <a:grpSpLocks/>
              </p:cNvGrpSpPr>
              <p:nvPr/>
            </p:nvGrpSpPr>
            <p:grpSpPr bwMode="auto">
              <a:xfrm>
                <a:off x="3984" y="1728"/>
                <a:ext cx="96" cy="48"/>
                <a:chOff x="3888" y="1728"/>
                <a:chExt cx="96" cy="48"/>
              </a:xfrm>
            </p:grpSpPr>
            <p:sp>
              <p:nvSpPr>
                <p:cNvPr id="197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888" y="1728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3936" y="1728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5" name="Line 46"/>
              <p:cNvSpPr>
                <a:spLocks noChangeShapeType="1"/>
              </p:cNvSpPr>
              <p:nvPr/>
            </p:nvSpPr>
            <p:spPr bwMode="auto">
              <a:xfrm>
                <a:off x="4080" y="1776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47"/>
              <p:cNvSpPr>
                <a:spLocks noChangeShapeType="1"/>
              </p:cNvSpPr>
              <p:nvPr/>
            </p:nvSpPr>
            <p:spPr bwMode="auto">
              <a:xfrm>
                <a:off x="4176" y="1776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0" name="Line 48"/>
            <p:cNvSpPr>
              <a:spLocks noChangeShapeType="1"/>
            </p:cNvSpPr>
            <p:nvPr/>
          </p:nvSpPr>
          <p:spPr bwMode="auto">
            <a:xfrm>
              <a:off x="5029200" y="19050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49"/>
            <p:cNvSpPr>
              <a:spLocks noChangeShapeType="1"/>
            </p:cNvSpPr>
            <p:nvPr/>
          </p:nvSpPr>
          <p:spPr bwMode="auto">
            <a:xfrm>
              <a:off x="5029200" y="21336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50"/>
            <p:cNvSpPr>
              <a:spLocks noChangeShapeType="1"/>
            </p:cNvSpPr>
            <p:nvPr/>
          </p:nvSpPr>
          <p:spPr bwMode="auto">
            <a:xfrm>
              <a:off x="5181600" y="20574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51"/>
            <p:cNvSpPr>
              <a:spLocks noChangeShapeType="1"/>
            </p:cNvSpPr>
            <p:nvPr/>
          </p:nvSpPr>
          <p:spPr bwMode="auto">
            <a:xfrm>
              <a:off x="5105400" y="22860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52"/>
            <p:cNvSpPr>
              <a:spLocks noChangeShapeType="1"/>
            </p:cNvSpPr>
            <p:nvPr/>
          </p:nvSpPr>
          <p:spPr bwMode="auto">
            <a:xfrm>
              <a:off x="5105400" y="19812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53"/>
            <p:cNvSpPr>
              <a:spLocks noChangeShapeType="1"/>
            </p:cNvSpPr>
            <p:nvPr/>
          </p:nvSpPr>
          <p:spPr bwMode="auto">
            <a:xfrm>
              <a:off x="5257800" y="1981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54"/>
            <p:cNvSpPr>
              <a:spLocks noChangeShapeType="1"/>
            </p:cNvSpPr>
            <p:nvPr/>
          </p:nvSpPr>
          <p:spPr bwMode="auto">
            <a:xfrm>
              <a:off x="5257800" y="2133600"/>
              <a:ext cx="76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55"/>
            <p:cNvSpPr>
              <a:spLocks noChangeShapeType="1"/>
            </p:cNvSpPr>
            <p:nvPr/>
          </p:nvSpPr>
          <p:spPr bwMode="auto">
            <a:xfrm>
              <a:off x="5334000" y="2133600"/>
              <a:ext cx="2286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Rectangle 56"/>
            <p:cNvSpPr>
              <a:spLocks noChangeArrowheads="1"/>
            </p:cNvSpPr>
            <p:nvPr/>
          </p:nvSpPr>
          <p:spPr bwMode="auto">
            <a:xfrm>
              <a:off x="2819400" y="1219200"/>
              <a:ext cx="34290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aphicFrame>
          <p:nvGraphicFramePr>
            <p:cNvPr id="139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6275543"/>
                </p:ext>
              </p:extLst>
            </p:nvPr>
          </p:nvGraphicFramePr>
          <p:xfrm>
            <a:off x="2943225" y="1647825"/>
            <a:ext cx="328613" cy="35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28" name="Equation" r:id="rId3" imgW="152268" imgH="164957" progId="Equation.DSMT4">
                    <p:embed/>
                  </p:oleObj>
                </mc:Choice>
                <mc:Fallback>
                  <p:oleObj name="Equation" r:id="rId3" imgW="152268" imgH="164957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225" y="1647825"/>
                          <a:ext cx="328613" cy="35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9383325"/>
                </p:ext>
              </p:extLst>
            </p:nvPr>
          </p:nvGraphicFramePr>
          <p:xfrm>
            <a:off x="5461000" y="1981200"/>
            <a:ext cx="3048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29" name="Equation" r:id="rId5" imgW="152268" imgH="203024" progId="Equation.DSMT4">
                    <p:embed/>
                  </p:oleObj>
                </mc:Choice>
                <mc:Fallback>
                  <p:oleObj name="Equation" r:id="rId5" imgW="152268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1000" y="1981200"/>
                          <a:ext cx="3048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4776582"/>
                </p:ext>
              </p:extLst>
            </p:nvPr>
          </p:nvGraphicFramePr>
          <p:xfrm>
            <a:off x="3651250" y="1836738"/>
            <a:ext cx="352425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0" name="Equation" r:id="rId7" imgW="164957" imgH="203024" progId="Equation.DSMT4">
                    <p:embed/>
                  </p:oleObj>
                </mc:Choice>
                <mc:Fallback>
                  <p:oleObj name="Equation" r:id="rId7" imgW="164957" imgH="20302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250" y="1836738"/>
                          <a:ext cx="352425" cy="434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" name="Line 61"/>
            <p:cNvSpPr>
              <a:spLocks noChangeShapeType="1"/>
            </p:cNvSpPr>
            <p:nvPr/>
          </p:nvSpPr>
          <p:spPr bwMode="auto">
            <a:xfrm flipH="1">
              <a:off x="3962400" y="2057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43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2418639"/>
                </p:ext>
              </p:extLst>
            </p:nvPr>
          </p:nvGraphicFramePr>
          <p:xfrm>
            <a:off x="4897438" y="1479550"/>
            <a:ext cx="371475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1" name="Equation" r:id="rId9" imgW="203024" imgH="152268" progId="Equation.DSMT4">
                    <p:embed/>
                  </p:oleObj>
                </mc:Choice>
                <mc:Fallback>
                  <p:oleObj name="Equation" r:id="rId9" imgW="203024" imgH="152268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7438" y="1479550"/>
                          <a:ext cx="371475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4" name="Group 87"/>
            <p:cNvGrpSpPr>
              <a:grpSpLocks/>
            </p:cNvGrpSpPr>
            <p:nvPr/>
          </p:nvGrpSpPr>
          <p:grpSpPr bwMode="auto">
            <a:xfrm>
              <a:off x="609600" y="1219200"/>
              <a:ext cx="2133600" cy="1828800"/>
              <a:chOff x="609600" y="1905000"/>
              <a:chExt cx="2133600" cy="1828800"/>
            </a:xfrm>
          </p:grpSpPr>
          <p:grpSp>
            <p:nvGrpSpPr>
              <p:cNvPr id="175" name="Group 75"/>
              <p:cNvGrpSpPr>
                <a:grpSpLocks/>
              </p:cNvGrpSpPr>
              <p:nvPr/>
            </p:nvGrpSpPr>
            <p:grpSpPr bwMode="auto">
              <a:xfrm>
                <a:off x="685800" y="1981200"/>
                <a:ext cx="2057400" cy="1752600"/>
                <a:chOff x="685800" y="1981200"/>
                <a:chExt cx="2057400" cy="1752600"/>
              </a:xfrm>
            </p:grpSpPr>
            <p:sp>
              <p:nvSpPr>
                <p:cNvPr id="181" name="Line 31"/>
                <p:cNvSpPr>
                  <a:spLocks noChangeShapeType="1"/>
                </p:cNvSpPr>
                <p:nvPr/>
              </p:nvSpPr>
              <p:spPr bwMode="auto">
                <a:xfrm>
                  <a:off x="685800" y="3048000"/>
                  <a:ext cx="76200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Line 31"/>
                <p:cNvSpPr>
                  <a:spLocks noChangeShapeType="1"/>
                </p:cNvSpPr>
                <p:nvPr/>
              </p:nvSpPr>
              <p:spPr bwMode="auto">
                <a:xfrm>
                  <a:off x="1828800" y="2133600"/>
                  <a:ext cx="533400" cy="1524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31"/>
                <p:cNvSpPr>
                  <a:spLocks noChangeShapeType="1"/>
                </p:cNvSpPr>
                <p:nvPr/>
              </p:nvSpPr>
              <p:spPr bwMode="auto">
                <a:xfrm>
                  <a:off x="1143000" y="2514600"/>
                  <a:ext cx="685800" cy="762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31"/>
                <p:cNvSpPr>
                  <a:spLocks noChangeShapeType="1"/>
                </p:cNvSpPr>
                <p:nvPr/>
              </p:nvSpPr>
              <p:spPr bwMode="auto">
                <a:xfrm>
                  <a:off x="2438400" y="1981200"/>
                  <a:ext cx="304800" cy="3048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685800" y="3581400"/>
                  <a:ext cx="762000" cy="1524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6" name="Line 31"/>
              <p:cNvSpPr>
                <a:spLocks noChangeShapeType="1"/>
              </p:cNvSpPr>
              <p:nvPr/>
            </p:nvSpPr>
            <p:spPr bwMode="auto">
              <a:xfrm>
                <a:off x="609600" y="3505200"/>
                <a:ext cx="685800" cy="2286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31"/>
              <p:cNvSpPr>
                <a:spLocks noChangeShapeType="1"/>
              </p:cNvSpPr>
              <p:nvPr/>
            </p:nvSpPr>
            <p:spPr bwMode="auto">
              <a:xfrm>
                <a:off x="838200" y="2819400"/>
                <a:ext cx="381000" cy="4572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31"/>
              <p:cNvSpPr>
                <a:spLocks noChangeShapeType="1"/>
              </p:cNvSpPr>
              <p:nvPr/>
            </p:nvSpPr>
            <p:spPr bwMode="auto">
              <a:xfrm>
                <a:off x="1371600" y="2362200"/>
                <a:ext cx="228600" cy="4572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31"/>
              <p:cNvSpPr>
                <a:spLocks noChangeShapeType="1"/>
              </p:cNvSpPr>
              <p:nvPr/>
            </p:nvSpPr>
            <p:spPr bwMode="auto">
              <a:xfrm>
                <a:off x="2057400" y="2057400"/>
                <a:ext cx="76200" cy="4572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31"/>
              <p:cNvSpPr>
                <a:spLocks noChangeShapeType="1"/>
              </p:cNvSpPr>
              <p:nvPr/>
            </p:nvSpPr>
            <p:spPr bwMode="auto">
              <a:xfrm flipH="1">
                <a:off x="2514600" y="1905000"/>
                <a:ext cx="76200" cy="3810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" name="Group 88"/>
            <p:cNvGrpSpPr>
              <a:grpSpLocks/>
            </p:cNvGrpSpPr>
            <p:nvPr/>
          </p:nvGrpSpPr>
          <p:grpSpPr bwMode="auto">
            <a:xfrm flipH="1">
              <a:off x="6400800" y="1219200"/>
              <a:ext cx="2133600" cy="1828800"/>
              <a:chOff x="609600" y="1905000"/>
              <a:chExt cx="2133600" cy="1828800"/>
            </a:xfrm>
          </p:grpSpPr>
          <p:grpSp>
            <p:nvGrpSpPr>
              <p:cNvPr id="164" name="Group 75"/>
              <p:cNvGrpSpPr>
                <a:grpSpLocks/>
              </p:cNvGrpSpPr>
              <p:nvPr/>
            </p:nvGrpSpPr>
            <p:grpSpPr bwMode="auto">
              <a:xfrm>
                <a:off x="685800" y="1981200"/>
                <a:ext cx="2057400" cy="1752600"/>
                <a:chOff x="685800" y="1981200"/>
                <a:chExt cx="2057400" cy="1752600"/>
              </a:xfrm>
            </p:grpSpPr>
            <p:sp>
              <p:nvSpPr>
                <p:cNvPr id="170" name="Line 31"/>
                <p:cNvSpPr>
                  <a:spLocks noChangeShapeType="1"/>
                </p:cNvSpPr>
                <p:nvPr/>
              </p:nvSpPr>
              <p:spPr bwMode="auto">
                <a:xfrm>
                  <a:off x="685800" y="3048000"/>
                  <a:ext cx="76200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31"/>
                <p:cNvSpPr>
                  <a:spLocks noChangeShapeType="1"/>
                </p:cNvSpPr>
                <p:nvPr/>
              </p:nvSpPr>
              <p:spPr bwMode="auto">
                <a:xfrm>
                  <a:off x="1828800" y="2133600"/>
                  <a:ext cx="533400" cy="1524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Line 31"/>
                <p:cNvSpPr>
                  <a:spLocks noChangeShapeType="1"/>
                </p:cNvSpPr>
                <p:nvPr/>
              </p:nvSpPr>
              <p:spPr bwMode="auto">
                <a:xfrm>
                  <a:off x="1143000" y="2514600"/>
                  <a:ext cx="685800" cy="762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Line 31"/>
                <p:cNvSpPr>
                  <a:spLocks noChangeShapeType="1"/>
                </p:cNvSpPr>
                <p:nvPr/>
              </p:nvSpPr>
              <p:spPr bwMode="auto">
                <a:xfrm>
                  <a:off x="2438400" y="1981200"/>
                  <a:ext cx="304800" cy="3048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685800" y="3581400"/>
                  <a:ext cx="762000" cy="1524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5" name="Line 31"/>
              <p:cNvSpPr>
                <a:spLocks noChangeShapeType="1"/>
              </p:cNvSpPr>
              <p:nvPr/>
            </p:nvSpPr>
            <p:spPr bwMode="auto">
              <a:xfrm>
                <a:off x="609600" y="3505200"/>
                <a:ext cx="685800" cy="2286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31"/>
              <p:cNvSpPr>
                <a:spLocks noChangeShapeType="1"/>
              </p:cNvSpPr>
              <p:nvPr/>
            </p:nvSpPr>
            <p:spPr bwMode="auto">
              <a:xfrm>
                <a:off x="838200" y="2819400"/>
                <a:ext cx="381000" cy="4572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31"/>
              <p:cNvSpPr>
                <a:spLocks noChangeShapeType="1"/>
              </p:cNvSpPr>
              <p:nvPr/>
            </p:nvSpPr>
            <p:spPr bwMode="auto">
              <a:xfrm>
                <a:off x="1371600" y="2362200"/>
                <a:ext cx="228600" cy="4572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31"/>
              <p:cNvSpPr>
                <a:spLocks noChangeShapeType="1"/>
              </p:cNvSpPr>
              <p:nvPr/>
            </p:nvSpPr>
            <p:spPr bwMode="auto">
              <a:xfrm>
                <a:off x="2057400" y="2057400"/>
                <a:ext cx="76200" cy="4572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31"/>
              <p:cNvSpPr>
                <a:spLocks noChangeShapeType="1"/>
              </p:cNvSpPr>
              <p:nvPr/>
            </p:nvSpPr>
            <p:spPr bwMode="auto">
              <a:xfrm flipH="1">
                <a:off x="2514600" y="1905000"/>
                <a:ext cx="76200" cy="38100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6" name="Group 111"/>
            <p:cNvGrpSpPr>
              <a:grpSpLocks/>
            </p:cNvGrpSpPr>
            <p:nvPr/>
          </p:nvGrpSpPr>
          <p:grpSpPr bwMode="auto">
            <a:xfrm>
              <a:off x="6553200" y="2971800"/>
              <a:ext cx="1524000" cy="609600"/>
              <a:chOff x="6553200" y="3657600"/>
              <a:chExt cx="1524000" cy="609600"/>
            </a:xfrm>
          </p:grpSpPr>
          <p:grpSp>
            <p:nvGrpSpPr>
              <p:cNvPr id="158" name="Group 104"/>
              <p:cNvGrpSpPr>
                <a:grpSpLocks/>
              </p:cNvGrpSpPr>
              <p:nvPr/>
            </p:nvGrpSpPr>
            <p:grpSpPr bwMode="auto">
              <a:xfrm flipH="1">
                <a:off x="6553200" y="3657600"/>
                <a:ext cx="1524000" cy="609600"/>
                <a:chOff x="1219200" y="3733800"/>
                <a:chExt cx="1295400" cy="457200"/>
              </a:xfrm>
            </p:grpSpPr>
            <p:sp>
              <p:nvSpPr>
                <p:cNvPr id="161" name="Line 31"/>
                <p:cNvSpPr>
                  <a:spLocks noChangeShapeType="1"/>
                </p:cNvSpPr>
                <p:nvPr/>
              </p:nvSpPr>
              <p:spPr bwMode="auto">
                <a:xfrm>
                  <a:off x="1752600" y="3733800"/>
                  <a:ext cx="762000" cy="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1524000" y="3886200"/>
                  <a:ext cx="762000" cy="762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1219200" y="4038600"/>
                  <a:ext cx="762000" cy="152400"/>
                </a:xfrm>
                <a:prstGeom prst="line">
                  <a:avLst/>
                </a:pr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9" name="AutoShape 30"/>
              <p:cNvSpPr>
                <a:spLocks noChangeArrowheads="1"/>
              </p:cNvSpPr>
              <p:nvPr/>
            </p:nvSpPr>
            <p:spPr bwMode="auto">
              <a:xfrm>
                <a:off x="7010400" y="3657600"/>
                <a:ext cx="533400" cy="228600"/>
              </a:xfrm>
              <a:prstGeom prst="leftRightArrow">
                <a:avLst>
                  <a:gd name="adj1" fmla="val 50000"/>
                  <a:gd name="adj2" fmla="val 46667"/>
                </a:avLst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60" name="AutoShape 30"/>
              <p:cNvSpPr>
                <a:spLocks noChangeArrowheads="1"/>
              </p:cNvSpPr>
              <p:nvPr/>
            </p:nvSpPr>
            <p:spPr bwMode="auto">
              <a:xfrm>
                <a:off x="7543800" y="3962400"/>
                <a:ext cx="533400" cy="228600"/>
              </a:xfrm>
              <a:prstGeom prst="leftRightArrow">
                <a:avLst>
                  <a:gd name="adj1" fmla="val 50000"/>
                  <a:gd name="adj2" fmla="val 46667"/>
                </a:avLst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147" name="Line 31"/>
            <p:cNvSpPr>
              <a:spLocks noChangeShapeType="1"/>
            </p:cNvSpPr>
            <p:nvPr/>
          </p:nvSpPr>
          <p:spPr bwMode="auto">
            <a:xfrm>
              <a:off x="1617663" y="2971800"/>
              <a:ext cx="896937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Line 31"/>
            <p:cNvSpPr>
              <a:spLocks noChangeShapeType="1"/>
            </p:cNvSpPr>
            <p:nvPr/>
          </p:nvSpPr>
          <p:spPr bwMode="auto">
            <a:xfrm flipV="1">
              <a:off x="1273175" y="3200400"/>
              <a:ext cx="896938" cy="76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Line 31"/>
            <p:cNvSpPr>
              <a:spLocks noChangeShapeType="1"/>
            </p:cNvSpPr>
            <p:nvPr/>
          </p:nvSpPr>
          <p:spPr bwMode="auto">
            <a:xfrm flipV="1">
              <a:off x="1008063" y="3429000"/>
              <a:ext cx="896937" cy="1524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AutoShape 30"/>
            <p:cNvSpPr>
              <a:spLocks noChangeArrowheads="1"/>
            </p:cNvSpPr>
            <p:nvPr/>
          </p:nvSpPr>
          <p:spPr bwMode="auto">
            <a:xfrm flipH="1">
              <a:off x="1600200" y="2971800"/>
              <a:ext cx="533400" cy="228600"/>
            </a:xfrm>
            <a:prstGeom prst="leftRightArrow">
              <a:avLst>
                <a:gd name="adj1" fmla="val 50000"/>
                <a:gd name="adj2" fmla="val 46667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51" name="AutoShape 30"/>
            <p:cNvSpPr>
              <a:spLocks noChangeArrowheads="1"/>
            </p:cNvSpPr>
            <p:nvPr/>
          </p:nvSpPr>
          <p:spPr bwMode="auto">
            <a:xfrm flipH="1">
              <a:off x="990600" y="3276600"/>
              <a:ext cx="533400" cy="228600"/>
            </a:xfrm>
            <a:prstGeom prst="leftRightArrow">
              <a:avLst>
                <a:gd name="adj1" fmla="val 50000"/>
                <a:gd name="adj2" fmla="val 46667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52" name="AutoShape 29"/>
            <p:cNvSpPr>
              <a:spLocks noChangeArrowheads="1"/>
            </p:cNvSpPr>
            <p:nvPr/>
          </p:nvSpPr>
          <p:spPr bwMode="auto">
            <a:xfrm>
              <a:off x="1066800" y="2362200"/>
              <a:ext cx="533400" cy="228600"/>
            </a:xfrm>
            <a:prstGeom prst="leftRightArrow">
              <a:avLst>
                <a:gd name="adj1" fmla="val 50000"/>
                <a:gd name="adj2" fmla="val 46667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53" name="AutoShape 29"/>
            <p:cNvSpPr>
              <a:spLocks noChangeArrowheads="1"/>
            </p:cNvSpPr>
            <p:nvPr/>
          </p:nvSpPr>
          <p:spPr bwMode="auto">
            <a:xfrm>
              <a:off x="1905000" y="1981200"/>
              <a:ext cx="533400" cy="228600"/>
            </a:xfrm>
            <a:prstGeom prst="leftRightArrow">
              <a:avLst>
                <a:gd name="adj1" fmla="val 50000"/>
                <a:gd name="adj2" fmla="val 46667"/>
              </a:avLst>
            </a:prstGeom>
            <a:solidFill>
              <a:srgbClr val="B2B2B2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154" name="Line 109"/>
            <p:cNvSpPr>
              <a:spLocks noChangeShapeType="1"/>
            </p:cNvSpPr>
            <p:nvPr/>
          </p:nvSpPr>
          <p:spPr bwMode="auto">
            <a:xfrm>
              <a:off x="2514600" y="1828800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Line 110"/>
            <p:cNvSpPr>
              <a:spLocks noChangeShapeType="1"/>
            </p:cNvSpPr>
            <p:nvPr/>
          </p:nvSpPr>
          <p:spPr bwMode="auto">
            <a:xfrm>
              <a:off x="1600200" y="25908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11"/>
            <p:cNvSpPr>
              <a:spLocks/>
            </p:cNvSpPr>
            <p:nvPr/>
          </p:nvSpPr>
          <p:spPr bwMode="auto">
            <a:xfrm>
              <a:off x="1600200" y="2133600"/>
              <a:ext cx="228600" cy="228600"/>
            </a:xfrm>
            <a:custGeom>
              <a:avLst/>
              <a:gdLst>
                <a:gd name="T0" fmla="*/ 0 w 144"/>
                <a:gd name="T1" fmla="*/ 2147483647 h 144"/>
                <a:gd name="T2" fmla="*/ 2147483647 w 144"/>
                <a:gd name="T3" fmla="*/ 2147483647 h 144"/>
                <a:gd name="T4" fmla="*/ 2147483647 w 144"/>
                <a:gd name="T5" fmla="*/ 0 h 144"/>
                <a:gd name="T6" fmla="*/ 0 60000 65536"/>
                <a:gd name="T7" fmla="*/ 0 60000 65536"/>
                <a:gd name="T8" fmla="*/ 0 60000 65536"/>
                <a:gd name="T9" fmla="*/ 0 w 144"/>
                <a:gd name="T10" fmla="*/ 0 h 144"/>
                <a:gd name="T11" fmla="*/ 144 w 144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44">
                  <a:moveTo>
                    <a:pt x="0" y="144"/>
                  </a:moveTo>
                  <a:cubicBezTo>
                    <a:pt x="12" y="108"/>
                    <a:pt x="24" y="72"/>
                    <a:pt x="48" y="48"/>
                  </a:cubicBezTo>
                  <a:cubicBezTo>
                    <a:pt x="72" y="24"/>
                    <a:pt x="108" y="12"/>
                    <a:pt x="144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12"/>
            <p:cNvSpPr>
              <a:spLocks/>
            </p:cNvSpPr>
            <p:nvPr/>
          </p:nvSpPr>
          <p:spPr bwMode="auto">
            <a:xfrm rot="10800000">
              <a:off x="1676400" y="2209800"/>
              <a:ext cx="228600" cy="228600"/>
            </a:xfrm>
            <a:custGeom>
              <a:avLst/>
              <a:gdLst>
                <a:gd name="T0" fmla="*/ 0 w 144"/>
                <a:gd name="T1" fmla="*/ 2147483647 h 144"/>
                <a:gd name="T2" fmla="*/ 2147483647 w 144"/>
                <a:gd name="T3" fmla="*/ 2147483647 h 144"/>
                <a:gd name="T4" fmla="*/ 2147483647 w 144"/>
                <a:gd name="T5" fmla="*/ 0 h 144"/>
                <a:gd name="T6" fmla="*/ 0 60000 65536"/>
                <a:gd name="T7" fmla="*/ 0 60000 65536"/>
                <a:gd name="T8" fmla="*/ 0 60000 65536"/>
                <a:gd name="T9" fmla="*/ 0 w 144"/>
                <a:gd name="T10" fmla="*/ 0 h 144"/>
                <a:gd name="T11" fmla="*/ 144 w 144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44">
                  <a:moveTo>
                    <a:pt x="0" y="144"/>
                  </a:moveTo>
                  <a:cubicBezTo>
                    <a:pt x="12" y="108"/>
                    <a:pt x="24" y="72"/>
                    <a:pt x="48" y="48"/>
                  </a:cubicBezTo>
                  <a:cubicBezTo>
                    <a:pt x="72" y="24"/>
                    <a:pt x="108" y="12"/>
                    <a:pt x="144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98" name="Text Box 15"/>
          <p:cNvSpPr txBox="1">
            <a:spLocks noChangeArrowheads="1"/>
          </p:cNvSpPr>
          <p:nvPr/>
        </p:nvSpPr>
        <p:spPr bwMode="auto">
          <a:xfrm>
            <a:off x="1712913" y="0"/>
            <a:ext cx="5665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chemeClr val="accent2"/>
                </a:solidFill>
                <a:latin typeface="Comic Sans MS" pitchFamily="66" charset="0"/>
              </a:rPr>
              <a:t>Mechanical model of contractile viscous actin gel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634595"/>
              </p:ext>
            </p:extLst>
          </p:nvPr>
        </p:nvGraphicFramePr>
        <p:xfrm>
          <a:off x="1333500" y="3852863"/>
          <a:ext cx="4511675" cy="270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2" name="Equation" r:id="rId11" imgW="1866600" imgH="1117440" progId="Equation.DSMT4">
                  <p:embed/>
                </p:oleObj>
              </mc:Choice>
              <mc:Fallback>
                <p:oleObj name="Equation" r:id="rId11" imgW="1866600" imgH="1117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3852863"/>
                        <a:ext cx="4511675" cy="270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648" name="Picture 119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5181600"/>
            <a:ext cx="13525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68333"/>
              </p:ext>
            </p:extLst>
          </p:nvPr>
        </p:nvGraphicFramePr>
        <p:xfrm>
          <a:off x="7119298" y="3866482"/>
          <a:ext cx="1338902" cy="934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3" name="Equation" r:id="rId14" imgW="545760" imgH="380880" progId="Equation.DSMT4">
                  <p:embed/>
                </p:oleObj>
              </mc:Choice>
              <mc:Fallback>
                <p:oleObj name="Equation" r:id="rId14" imgW="5457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19298" y="3866482"/>
                        <a:ext cx="1338902" cy="934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 Box 5"/>
          <p:cNvSpPr txBox="1">
            <a:spLocks noChangeArrowheads="1"/>
          </p:cNvSpPr>
          <p:nvPr/>
        </p:nvSpPr>
        <p:spPr bwMode="auto">
          <a:xfrm>
            <a:off x="7048500" y="292339"/>
            <a:ext cx="20521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 smtClean="0"/>
              <a:t>Barnhart </a:t>
            </a:r>
            <a:r>
              <a:rPr lang="en-US" sz="1000" b="1" dirty="0"/>
              <a:t>et al, </a:t>
            </a:r>
            <a:r>
              <a:rPr lang="en-US" sz="1000" b="1" dirty="0" smtClean="0"/>
              <a:t>PNAS (2015)</a:t>
            </a:r>
          </a:p>
          <a:p>
            <a:pPr>
              <a:defRPr/>
            </a:pPr>
            <a:r>
              <a:rPr lang="en-US" sz="1000" b="1" dirty="0" smtClean="0">
                <a:latin typeface="+mj-lt"/>
              </a:rPr>
              <a:t>Barnhart </a:t>
            </a:r>
            <a:r>
              <a:rPr lang="en-US" sz="1000" b="1" dirty="0">
                <a:latin typeface="+mj-lt"/>
              </a:rPr>
              <a:t>et al, </a:t>
            </a:r>
            <a:r>
              <a:rPr lang="en-US" sz="1000" b="1" dirty="0" err="1">
                <a:latin typeface="+mj-lt"/>
              </a:rPr>
              <a:t>PLoS</a:t>
            </a:r>
            <a:r>
              <a:rPr lang="en-US" sz="1000" b="1" dirty="0">
                <a:latin typeface="+mj-lt"/>
              </a:rPr>
              <a:t> </a:t>
            </a:r>
            <a:r>
              <a:rPr lang="en-US" sz="1000" b="1" dirty="0" smtClean="0">
                <a:latin typeface="+mj-lt"/>
              </a:rPr>
              <a:t>Biology </a:t>
            </a:r>
            <a:r>
              <a:rPr lang="en-US" sz="1000" b="1" dirty="0">
                <a:latin typeface="+mj-lt"/>
              </a:rPr>
              <a:t>(2011</a:t>
            </a:r>
            <a:r>
              <a:rPr lang="en-US" sz="1000" b="1" dirty="0" smtClean="0">
                <a:latin typeface="+mj-lt"/>
              </a:rPr>
              <a:t>)</a:t>
            </a:r>
          </a:p>
          <a:p>
            <a:pPr>
              <a:defRPr/>
            </a:pPr>
            <a:r>
              <a:rPr lang="en-US" sz="1000" b="1" dirty="0" err="1" smtClean="0">
                <a:latin typeface="+mj-lt"/>
              </a:rPr>
              <a:t>Wolgemuth</a:t>
            </a:r>
            <a:r>
              <a:rPr lang="en-US" sz="1000" b="1" dirty="0" smtClean="0">
                <a:latin typeface="+mj-lt"/>
              </a:rPr>
              <a:t> et al, </a:t>
            </a:r>
            <a:r>
              <a:rPr lang="en-US" sz="1000" b="1" dirty="0" err="1" smtClean="0">
                <a:latin typeface="+mj-lt"/>
              </a:rPr>
              <a:t>Biophys</a:t>
            </a:r>
            <a:r>
              <a:rPr lang="en-US" sz="1000" b="1" dirty="0" smtClean="0">
                <a:latin typeface="+mj-lt"/>
              </a:rPr>
              <a:t> J (2011)</a:t>
            </a:r>
            <a:endParaRPr lang="en-US" sz="1000" b="1" dirty="0">
              <a:latin typeface="+mj-lt"/>
            </a:endParaRPr>
          </a:p>
          <a:p>
            <a:pPr>
              <a:defRPr/>
            </a:pPr>
            <a:r>
              <a:rPr lang="en-US" sz="1000" b="1" dirty="0">
                <a:latin typeface="+mj-lt"/>
              </a:rPr>
              <a:t>Rubinstein et al, </a:t>
            </a:r>
            <a:r>
              <a:rPr lang="en-US" sz="1000" b="1" dirty="0" err="1">
                <a:latin typeface="+mj-lt"/>
              </a:rPr>
              <a:t>Biophys</a:t>
            </a:r>
            <a:r>
              <a:rPr lang="en-US" sz="1000" b="1" dirty="0">
                <a:latin typeface="+mj-lt"/>
              </a:rPr>
              <a:t> </a:t>
            </a:r>
            <a:r>
              <a:rPr lang="en-US" sz="1000" b="1" dirty="0" smtClean="0">
                <a:latin typeface="+mj-lt"/>
              </a:rPr>
              <a:t>J  </a:t>
            </a:r>
            <a:r>
              <a:rPr lang="en-US" sz="1000" b="1" dirty="0">
                <a:latin typeface="+mj-lt"/>
              </a:rPr>
              <a:t>(2009)</a:t>
            </a:r>
          </a:p>
        </p:txBody>
      </p:sp>
    </p:spTree>
    <p:extLst>
      <p:ext uri="{BB962C8B-B14F-4D97-AF65-F5344CB8AC3E}">
        <p14:creationId xmlns:p14="http://schemas.microsoft.com/office/powerpoint/2010/main" val="9029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15"/>
          <p:cNvSpPr txBox="1">
            <a:spLocks noChangeArrowheads="1"/>
          </p:cNvSpPr>
          <p:nvPr/>
        </p:nvSpPr>
        <p:spPr bwMode="auto">
          <a:xfrm>
            <a:off x="1324193" y="0"/>
            <a:ext cx="6160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 smtClean="0">
                <a:latin typeface="Comic Sans MS" pitchFamily="66" charset="0"/>
              </a:rPr>
              <a:t>The model predicts </a:t>
            </a:r>
            <a:r>
              <a:rPr lang="en-US" b="1" dirty="0">
                <a:latin typeface="Comic Sans MS" pitchFamily="66" charset="0"/>
              </a:rPr>
              <a:t>the </a:t>
            </a:r>
            <a:r>
              <a:rPr lang="en-US" b="1" dirty="0" smtClean="0">
                <a:latin typeface="Comic Sans MS" pitchFamily="66" charset="0"/>
              </a:rPr>
              <a:t>myosin and flow distributions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1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88873"/>
            <a:ext cx="5029200" cy="652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5000" y="5715000"/>
            <a:ext cx="5257800" cy="182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 Arrow 2"/>
          <p:cNvSpPr/>
          <p:nvPr/>
        </p:nvSpPr>
        <p:spPr>
          <a:xfrm rot="14378666">
            <a:off x="5321544" y="1888560"/>
            <a:ext cx="242316" cy="48920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rot="14378666">
            <a:off x="5169144" y="3413436"/>
            <a:ext cx="242316" cy="48920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14378666">
            <a:off x="5180340" y="5013636"/>
            <a:ext cx="242316" cy="48920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048500" y="292339"/>
            <a:ext cx="16417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 smtClean="0"/>
              <a:t>Barnhart </a:t>
            </a:r>
            <a:r>
              <a:rPr lang="en-US" sz="1000" b="1" dirty="0"/>
              <a:t>et al, </a:t>
            </a:r>
            <a:r>
              <a:rPr lang="en-US" sz="1000" b="1" dirty="0" smtClean="0"/>
              <a:t>PNAS (2015)</a:t>
            </a:r>
            <a:endParaRPr lang="en-US" sz="1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66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06301" y="133290"/>
            <a:ext cx="82028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b="1" dirty="0" smtClean="0">
                <a:latin typeface="Comic Sans MS" pitchFamily="66" charset="0"/>
              </a:rPr>
              <a:t>Distributions of flow and myosin in motile and stationary cells</a:t>
            </a:r>
            <a:endParaRPr lang="en-US" sz="2000" b="1" dirty="0">
              <a:latin typeface="Comic Sans MS" pitchFamily="66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6217708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485900"/>
            <a:ext cx="60769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57525" y="1485900"/>
            <a:ext cx="3038475" cy="4610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048500" y="515779"/>
            <a:ext cx="16417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 smtClean="0"/>
              <a:t>Barnhart </a:t>
            </a:r>
            <a:r>
              <a:rPr lang="en-US" sz="1000" b="1" dirty="0"/>
              <a:t>et al, </a:t>
            </a:r>
            <a:r>
              <a:rPr lang="en-US" sz="1000" b="1" dirty="0" smtClean="0"/>
              <a:t>PNAS (2015)</a:t>
            </a:r>
            <a:endParaRPr lang="en-US" sz="1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23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14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Text Box 15"/>
          <p:cNvSpPr txBox="1">
            <a:spLocks noChangeArrowheads="1"/>
          </p:cNvSpPr>
          <p:nvPr/>
        </p:nvSpPr>
        <p:spPr bwMode="auto">
          <a:xfrm>
            <a:off x="2839025" y="152400"/>
            <a:ext cx="31309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accent2"/>
                </a:solidFill>
                <a:latin typeface="Comic Sans MS" pitchFamily="66" charset="0"/>
              </a:rPr>
              <a:t>F</a:t>
            </a:r>
            <a:r>
              <a:rPr lang="en-US" altLang="en-US" b="1" dirty="0" smtClean="0">
                <a:solidFill>
                  <a:schemeClr val="accent2"/>
                </a:solidFill>
                <a:latin typeface="Comic Sans MS" pitchFamily="66" charset="0"/>
              </a:rPr>
              <a:t>ree-boundary simulations</a:t>
            </a:r>
            <a:endParaRPr lang="en-US" altLang="en-US" b="1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048500" y="292339"/>
            <a:ext cx="16417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 smtClean="0"/>
              <a:t>Barnhart </a:t>
            </a:r>
            <a:r>
              <a:rPr lang="en-US" sz="1000" b="1" dirty="0"/>
              <a:t>et al, </a:t>
            </a:r>
            <a:r>
              <a:rPr lang="en-US" sz="1000" b="1" dirty="0" smtClean="0"/>
              <a:t>PNAS (2015)</a:t>
            </a:r>
            <a:endParaRPr lang="en-US" sz="1000" b="1" dirty="0"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101052"/>
              </p:ext>
            </p:extLst>
          </p:nvPr>
        </p:nvGraphicFramePr>
        <p:xfrm>
          <a:off x="3886200" y="3585082"/>
          <a:ext cx="15748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7" name="Equation" r:id="rId4" imgW="1574640" imgH="634680" progId="Equation.DSMT4">
                  <p:embed/>
                </p:oleObj>
              </mc:Choice>
              <mc:Fallback>
                <p:oleObj name="Equation" r:id="rId4" imgW="157464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6200" y="3585082"/>
                        <a:ext cx="15748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5181600" y="3200400"/>
            <a:ext cx="381000" cy="3979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600019"/>
              </p:ext>
            </p:extLst>
          </p:nvPr>
        </p:nvGraphicFramePr>
        <p:xfrm>
          <a:off x="1689100" y="3581400"/>
          <a:ext cx="1892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8" name="Equation" r:id="rId6" imgW="1892160" imgH="533160" progId="Equation.DSMT4">
                  <p:embed/>
                </p:oleObj>
              </mc:Choice>
              <mc:Fallback>
                <p:oleObj name="Equation" r:id="rId6" imgW="189216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89100" y="3581400"/>
                        <a:ext cx="18923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175861"/>
              </p:ext>
            </p:extLst>
          </p:nvPr>
        </p:nvGraphicFramePr>
        <p:xfrm>
          <a:off x="6497205" y="1319944"/>
          <a:ext cx="2570595" cy="127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9" name="Equation" r:id="rId8" imgW="1130040" imgH="558720" progId="Equation.DSMT4">
                  <p:embed/>
                </p:oleObj>
              </mc:Choice>
              <mc:Fallback>
                <p:oleObj name="Equation" r:id="rId8" imgW="113004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97205" y="1319944"/>
                        <a:ext cx="2570595" cy="1270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62400" y="1828800"/>
            <a:ext cx="1219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65470" y="3886200"/>
            <a:ext cx="1219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38600" y="5257800"/>
            <a:ext cx="13335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" y="3886200"/>
            <a:ext cx="1219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8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33575"/>
            <a:ext cx="79343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980804" y="133290"/>
            <a:ext cx="725390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b="1" dirty="0" smtClean="0">
                <a:latin typeface="Comic Sans MS" pitchFamily="66" charset="0"/>
              </a:rPr>
              <a:t>The model suggests that </a:t>
            </a:r>
            <a:r>
              <a:rPr lang="en-US" sz="2000" b="1" dirty="0">
                <a:latin typeface="Comic Sans MS" pitchFamily="66" charset="0"/>
              </a:rPr>
              <a:t>&lt;</a:t>
            </a:r>
            <a:r>
              <a:rPr lang="en-US" sz="2000" b="1" dirty="0" smtClean="0">
                <a:latin typeface="Comic Sans MS" pitchFamily="66" charset="0"/>
              </a:rPr>
              <a:t>actin flow – myosin&gt;</a:t>
            </a:r>
          </a:p>
          <a:p>
            <a:pPr algn="ctr" eaLnBrk="1" hangingPunct="1"/>
            <a:r>
              <a:rPr lang="en-US" sz="2000" b="1" dirty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feedback alone is sufficient for polarization in principle</a:t>
            </a:r>
          </a:p>
          <a:p>
            <a:pPr algn="ctr" eaLnBrk="1" hangingPunct="1"/>
            <a:r>
              <a:rPr lang="en-US" sz="2000" b="1" dirty="0" smtClean="0">
                <a:latin typeface="Comic Sans MS" pitchFamily="66" charset="0"/>
              </a:rPr>
              <a:t>but alone is not enough </a:t>
            </a:r>
            <a:endParaRPr lang="en-US" sz="2000" b="1" dirty="0">
              <a:latin typeface="Comic Sans MS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5562" y="1524000"/>
            <a:ext cx="43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dhesion                   myosin                      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48562" y="1600200"/>
            <a:ext cx="18288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1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181600"/>
            <a:ext cx="13525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048500" y="1049179"/>
            <a:ext cx="16417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 smtClean="0"/>
              <a:t>Barnhart </a:t>
            </a:r>
            <a:r>
              <a:rPr lang="en-US" sz="1000" b="1" dirty="0"/>
              <a:t>et al, </a:t>
            </a:r>
            <a:r>
              <a:rPr lang="en-US" sz="1000" b="1" dirty="0" smtClean="0"/>
              <a:t>PNAS (2015)</a:t>
            </a:r>
            <a:endParaRPr lang="en-US" sz="1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976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1" y="381000"/>
            <a:ext cx="8442119" cy="355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3871816"/>
            <a:ext cx="6415087" cy="298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95600" y="150167"/>
            <a:ext cx="3579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What goes into the model: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891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070833" y="133290"/>
            <a:ext cx="50738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b="1" dirty="0" smtClean="0">
                <a:latin typeface="Comic Sans MS" pitchFamily="66" charset="0"/>
              </a:rPr>
              <a:t>Adhesion is stronger in stationary cells</a:t>
            </a:r>
          </a:p>
          <a:p>
            <a:pPr algn="ctr" eaLnBrk="1" hangingPunct="1"/>
            <a:r>
              <a:rPr lang="en-US" sz="2000" b="1" dirty="0" smtClean="0">
                <a:latin typeface="Comic Sans MS" pitchFamily="66" charset="0"/>
              </a:rPr>
              <a:t>and is not uniform across the cell</a:t>
            </a:r>
            <a:endParaRPr lang="en-US" sz="2000" b="1" dirty="0">
              <a:latin typeface="Comic Sans MS" pitchFamily="66" charset="0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190625"/>
            <a:ext cx="4598221" cy="338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00400"/>
            <a:ext cx="4400550" cy="282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510741"/>
              </p:ext>
            </p:extLst>
          </p:nvPr>
        </p:nvGraphicFramePr>
        <p:xfrm>
          <a:off x="5533700" y="1600200"/>
          <a:ext cx="263434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Equation" r:id="rId5" imgW="1117440" imgH="355320" progId="Equation.DSMT4">
                  <p:embed/>
                </p:oleObj>
              </mc:Choice>
              <mc:Fallback>
                <p:oleObj name="Equation" r:id="rId5" imgW="11174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33700" y="1600200"/>
                        <a:ext cx="2634343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47829" y="762000"/>
            <a:ext cx="35814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chemeClr val="bg1"/>
                </a:solidFill>
                <a:latin typeface="Comic Sans MS" pitchFamily="66" charset="0"/>
              </a:rPr>
              <a:t>Low traction --- Fast flow</a:t>
            </a:r>
            <a:endParaRPr lang="en-US" sz="2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28600" y="4552890"/>
            <a:ext cx="36984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schemeClr val="bg1"/>
                </a:solidFill>
                <a:latin typeface="Comic Sans MS" pitchFamily="66" charset="0"/>
              </a:rPr>
              <a:t>High traction --- Slow flow</a:t>
            </a:r>
            <a:endParaRPr lang="en-US" sz="2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048500" y="668179"/>
            <a:ext cx="16417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 smtClean="0"/>
              <a:t>Barnhart </a:t>
            </a:r>
            <a:r>
              <a:rPr lang="en-US" sz="1000" b="1" dirty="0"/>
              <a:t>et al, </a:t>
            </a:r>
            <a:r>
              <a:rPr lang="en-US" sz="1000" b="1" dirty="0" smtClean="0"/>
              <a:t>PNAS (2015)</a:t>
            </a:r>
            <a:endParaRPr lang="en-US" sz="1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81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889" y="4054475"/>
            <a:ext cx="5973911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780868" y="152400"/>
            <a:ext cx="7372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 smtClean="0">
                <a:latin typeface="Comic Sans MS" pitchFamily="66" charset="0"/>
              </a:rPr>
              <a:t>Hypothesis: negative feedback between actin flow and adhesion</a:t>
            </a:r>
            <a:endParaRPr lang="en-US" b="1" dirty="0">
              <a:latin typeface="Comic Sans MS" pitchFamily="66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2400" y="609600"/>
            <a:ext cx="8839200" cy="3483669"/>
            <a:chOff x="152400" y="3345755"/>
            <a:chExt cx="8839200" cy="3483669"/>
          </a:xfrm>
        </p:grpSpPr>
        <p:pic>
          <p:nvPicPr>
            <p:cNvPr id="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962399"/>
              <a:ext cx="3805238" cy="2867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447800" y="3701740"/>
              <a:ext cx="17988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00" b="1" dirty="0" err="1" smtClean="0">
                  <a:latin typeface="+mj-lt"/>
                </a:rPr>
                <a:t>Gardel</a:t>
              </a:r>
              <a:r>
                <a:rPr lang="en-US" sz="1000" b="1" dirty="0" smtClean="0">
                  <a:latin typeface="+mj-lt"/>
                </a:rPr>
                <a:t>, Waterman-</a:t>
              </a:r>
              <a:r>
                <a:rPr lang="en-US" sz="1000" b="1" dirty="0" err="1" smtClean="0">
                  <a:latin typeface="+mj-lt"/>
                </a:rPr>
                <a:t>Storer</a:t>
              </a:r>
              <a:r>
                <a:rPr lang="en-US" sz="1000" b="1" dirty="0" smtClean="0">
                  <a:latin typeface="+mj-lt"/>
                </a:rPr>
                <a:t> et al</a:t>
              </a:r>
              <a:endParaRPr lang="en-US" sz="1000" b="1" dirty="0">
                <a:latin typeface="+mj-lt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282" y="3345755"/>
              <a:ext cx="4622318" cy="3466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rot="16200000">
              <a:off x="3966787" y="4745895"/>
              <a:ext cx="1386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Traction stress (Pa)</a:t>
              </a:r>
              <a:endParaRPr 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43352" y="6534779"/>
              <a:ext cx="14004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Actin speed (</a:t>
              </a:r>
              <a:r>
                <a:rPr lang="en-US" sz="1200" b="1" dirty="0" smtClean="0">
                  <a:latin typeface="Symbol" panose="05050102010706020507" pitchFamily="18" charset="2"/>
                </a:rPr>
                <a:t>m</a:t>
              </a:r>
              <a:r>
                <a:rPr lang="en-US" sz="1200" b="1" dirty="0" smtClean="0"/>
                <a:t>m/s)</a:t>
              </a:r>
              <a:endParaRPr lang="en-US" sz="1200" b="1" dirty="0"/>
            </a:p>
          </p:txBody>
        </p:sp>
      </p:grp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048500" y="668179"/>
            <a:ext cx="16417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 smtClean="0"/>
              <a:t>Barnhart </a:t>
            </a:r>
            <a:r>
              <a:rPr lang="en-US" sz="1000" b="1" dirty="0"/>
              <a:t>et al, </a:t>
            </a:r>
            <a:r>
              <a:rPr lang="en-US" sz="1000" b="1" dirty="0" smtClean="0"/>
              <a:t>PNAS (2015)</a:t>
            </a:r>
            <a:endParaRPr lang="en-US" sz="1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7245" y="1828800"/>
            <a:ext cx="799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fibroblast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505966" y="1981200"/>
            <a:ext cx="855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keratocyte</a:t>
            </a:r>
            <a:endParaRPr 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623316" y="2645207"/>
            <a:ext cx="608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theory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97460" y="2841635"/>
            <a:ext cx="919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300FBB"/>
                </a:solidFill>
              </a:rPr>
              <a:t>experiment</a:t>
            </a:r>
            <a:endParaRPr lang="en-US" sz="1200" b="1" dirty="0">
              <a:solidFill>
                <a:srgbClr val="300F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9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2895600" y="2362200"/>
            <a:ext cx="3295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Traction forces</a:t>
            </a:r>
            <a:endParaRPr lang="en-US" sz="2000" dirty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3057279" y="152400"/>
            <a:ext cx="29770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b="1" dirty="0" smtClean="0">
                <a:latin typeface="Comic Sans MS" pitchFamily="66" charset="0"/>
              </a:rPr>
              <a:t>Free boundary simulation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2" name="adh_fluc_tf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7480" y="1116600"/>
            <a:ext cx="6740800" cy="505560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162800" y="641779"/>
            <a:ext cx="16417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 smtClean="0">
                <a:solidFill>
                  <a:schemeClr val="bg1"/>
                </a:solidFill>
              </a:rPr>
              <a:t>Barnhart </a:t>
            </a:r>
            <a:r>
              <a:rPr lang="en-US" sz="1000" b="1" dirty="0">
                <a:solidFill>
                  <a:schemeClr val="bg1"/>
                </a:solidFill>
              </a:rPr>
              <a:t>et al, </a:t>
            </a:r>
            <a:r>
              <a:rPr lang="en-US" sz="1000" b="1" dirty="0" smtClean="0">
                <a:solidFill>
                  <a:schemeClr val="bg1"/>
                </a:solidFill>
              </a:rPr>
              <a:t>PNAS (2015)</a:t>
            </a:r>
            <a:endParaRPr lang="en-US" sz="1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798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585912"/>
            <a:ext cx="7600950" cy="3686175"/>
          </a:xfrm>
          <a:prstGeom prst="rect">
            <a:avLst/>
          </a:prstGeom>
        </p:spPr>
      </p:pic>
      <p:sp>
        <p:nvSpPr>
          <p:cNvPr id="3" name="Shape 86"/>
          <p:cNvSpPr txBox="1">
            <a:spLocks/>
          </p:cNvSpPr>
          <p:nvPr/>
        </p:nvSpPr>
        <p:spPr>
          <a:xfrm>
            <a:off x="304800" y="228600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 smtClean="0"/>
              <a:t>Rotation in the free boundary model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91590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909763" y="76200"/>
            <a:ext cx="5343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mic Sans MS" pitchFamily="66" charset="0"/>
              </a:rPr>
              <a:t>Key asymmetries in internal organization: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8" y="533400"/>
            <a:ext cx="33305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4765675" y="5105400"/>
            <a:ext cx="39973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mic Sans MS" pitchFamily="66" charset="0"/>
              </a:rPr>
              <a:t>Myosin density and actin flow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mic Sans MS" pitchFamily="66" charset="0"/>
              </a:rPr>
              <a:t>are higher at the fast side,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mic Sans MS" pitchFamily="66" charset="0"/>
              </a:rPr>
              <a:t>but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mic Sans MS" pitchFamily="66" charset="0"/>
              </a:rPr>
              <a:t>traction forces are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mic Sans MS" pitchFamily="66" charset="0"/>
              </a:rPr>
              <a:t>higher at the slower side</a:t>
            </a:r>
          </a:p>
        </p:txBody>
      </p:sp>
      <p:pic>
        <p:nvPicPr>
          <p:cNvPr id="4198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400175"/>
            <a:ext cx="38862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2300288" y="609600"/>
            <a:ext cx="265112" cy="692150"/>
          </a:xfrm>
          <a:custGeom>
            <a:avLst/>
            <a:gdLst>
              <a:gd name="connsiteX0" fmla="*/ 261257 w 265611"/>
              <a:gd name="connsiteY0" fmla="*/ 692332 h 692332"/>
              <a:gd name="connsiteX1" fmla="*/ 248194 w 265611"/>
              <a:gd name="connsiteY1" fmla="*/ 431075 h 692332"/>
              <a:gd name="connsiteX2" fmla="*/ 156754 w 265611"/>
              <a:gd name="connsiteY2" fmla="*/ 182880 h 692332"/>
              <a:gd name="connsiteX3" fmla="*/ 0 w 265611"/>
              <a:gd name="connsiteY3" fmla="*/ 0 h 69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611" h="692332">
                <a:moveTo>
                  <a:pt x="261257" y="692332"/>
                </a:moveTo>
                <a:cubicBezTo>
                  <a:pt x="263434" y="604158"/>
                  <a:pt x="265611" y="515984"/>
                  <a:pt x="248194" y="431075"/>
                </a:cubicBezTo>
                <a:cubicBezTo>
                  <a:pt x="230777" y="346166"/>
                  <a:pt x="198120" y="254726"/>
                  <a:pt x="156754" y="182880"/>
                </a:cubicBezTo>
                <a:cubicBezTo>
                  <a:pt x="115388" y="111034"/>
                  <a:pt x="57694" y="55517"/>
                  <a:pt x="0" y="0"/>
                </a:cubicBezTo>
              </a:path>
            </a:pathLst>
          </a:cu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19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3733800"/>
            <a:ext cx="41624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47688" y="3810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43288" y="3810000"/>
            <a:ext cx="11430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94" name="TextBox 6"/>
          <p:cNvSpPr txBox="1">
            <a:spLocks noChangeArrowheads="1"/>
          </p:cNvSpPr>
          <p:nvPr/>
        </p:nvSpPr>
        <p:spPr bwMode="auto">
          <a:xfrm>
            <a:off x="152400" y="457200"/>
            <a:ext cx="14847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b-NO" altLang="en-US" sz="1000" b="1" dirty="0"/>
              <a:t>Allen et al, </a:t>
            </a:r>
            <a:r>
              <a:rPr lang="nb-NO" altLang="en-US" sz="1000" b="1" dirty="0" smtClean="0"/>
              <a:t>Submitted</a:t>
            </a:r>
            <a:endParaRPr lang="en-US" altLang="en-US" sz="1000" b="1" dirty="0"/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7507288" y="0"/>
            <a:ext cx="14843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b-NO" altLang="en-US" sz="1000" b="1" dirty="0"/>
              <a:t>Allen et al, Submitted</a:t>
            </a:r>
            <a:endParaRPr lang="en-US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7519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866775" y="5010150"/>
            <a:ext cx="3375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mic Sans MS" pitchFamily="66" charset="0"/>
              </a:rPr>
              <a:t>Experimental trajectories</a:t>
            </a:r>
          </a:p>
        </p:txBody>
      </p:sp>
      <p:pic>
        <p:nvPicPr>
          <p:cNvPr id="2765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554163"/>
            <a:ext cx="3789363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2174875"/>
            <a:ext cx="2192337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Text Box 2"/>
          <p:cNvSpPr txBox="1">
            <a:spLocks noChangeArrowheads="1"/>
          </p:cNvSpPr>
          <p:nvPr/>
        </p:nvSpPr>
        <p:spPr bwMode="auto">
          <a:xfrm>
            <a:off x="5461000" y="5010150"/>
            <a:ext cx="2921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mic Sans MS" pitchFamily="66" charset="0"/>
              </a:rPr>
              <a:t>Theoretical prediction</a:t>
            </a:r>
          </a:p>
        </p:txBody>
      </p:sp>
    </p:spTree>
    <p:extLst>
      <p:ext uri="{BB962C8B-B14F-4D97-AF65-F5344CB8AC3E}">
        <p14:creationId xmlns:p14="http://schemas.microsoft.com/office/powerpoint/2010/main" val="407156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401"/>
            <a:ext cx="7543799" cy="64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12"/>
          <p:cNvSpPr txBox="1">
            <a:spLocks noChangeArrowheads="1"/>
          </p:cNvSpPr>
          <p:nvPr/>
        </p:nvSpPr>
        <p:spPr bwMode="auto">
          <a:xfrm>
            <a:off x="228600" y="0"/>
            <a:ext cx="5289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1. List variables, parameters and their dimensions.</a:t>
            </a:r>
          </a:p>
        </p:txBody>
      </p:sp>
      <p:sp>
        <p:nvSpPr>
          <p:cNvPr id="2053" name="Text Box 2"/>
          <p:cNvSpPr txBox="1">
            <a:spLocks noChangeArrowheads="1"/>
          </p:cNvSpPr>
          <p:nvPr/>
        </p:nvSpPr>
        <p:spPr bwMode="auto">
          <a:xfrm>
            <a:off x="228600" y="282575"/>
            <a:ext cx="6254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2. Decide what are the characteristic scales for all variables.</a:t>
            </a:r>
          </a:p>
        </p:txBody>
      </p:sp>
      <p:sp>
        <p:nvSpPr>
          <p:cNvPr id="2054" name="Text Box 3"/>
          <p:cNvSpPr txBox="1">
            <a:spLocks noChangeArrowheads="1"/>
          </p:cNvSpPr>
          <p:nvPr/>
        </p:nvSpPr>
        <p:spPr bwMode="auto">
          <a:xfrm>
            <a:off x="136525" y="609600"/>
            <a:ext cx="8901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Scaling means guessing what are the natural dimensional values of the variables that would be observed </a:t>
            </a:r>
          </a:p>
          <a:p>
            <a:pPr eaLnBrk="1" hangingPunct="1"/>
            <a:r>
              <a:rPr lang="en-US" altLang="en-US" sz="1600">
                <a:latin typeface="Calibri" panose="020F0502020204030204" pitchFamily="34" charset="0"/>
              </a:rPr>
              <a:t>(not unique choice). It means finding ‘special’ values that have biological meaning. </a:t>
            </a:r>
          </a:p>
        </p:txBody>
      </p:sp>
      <p:pic>
        <p:nvPicPr>
          <p:cNvPr id="20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30480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429000" y="1219200"/>
          <a:ext cx="126682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6" name="Equation" r:id="rId4" imgW="711000" imgH="431640" progId="Equation.DSMT4">
                  <p:embed/>
                </p:oleObj>
              </mc:Choice>
              <mc:Fallback>
                <p:oleObj name="Equation" r:id="rId4" imgW="711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219200"/>
                        <a:ext cx="1266825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752600"/>
            <a:ext cx="32194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4419600" y="2689225"/>
          <a:ext cx="12668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7" name="Equation" r:id="rId7" imgW="711000" imgH="406080" progId="Equation.DSMT4">
                  <p:embed/>
                </p:oleObj>
              </mc:Choice>
              <mc:Fallback>
                <p:oleObj name="Equation" r:id="rId7" imgW="7110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689225"/>
                        <a:ext cx="12668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 Box 8"/>
          <p:cNvSpPr txBox="1">
            <a:spLocks noChangeArrowheads="1"/>
          </p:cNvSpPr>
          <p:nvPr/>
        </p:nvSpPr>
        <p:spPr bwMode="auto">
          <a:xfrm>
            <a:off x="365125" y="3505200"/>
            <a:ext cx="31178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Reasons:</a:t>
            </a:r>
          </a:p>
          <a:p>
            <a:pPr eaLnBrk="1" hangingPunct="1">
              <a:buFontTx/>
              <a:buAutoNum type="alphaLcParenR"/>
            </a:pPr>
            <a:r>
              <a:rPr lang="en-US" altLang="en-US">
                <a:latin typeface="Calibri" panose="020F0502020204030204" pitchFamily="34" charset="0"/>
              </a:rPr>
              <a:t>For computer</a:t>
            </a:r>
          </a:p>
          <a:p>
            <a:pPr eaLnBrk="1" hangingPunct="1">
              <a:buFontTx/>
              <a:buAutoNum type="alphaLcParenR"/>
            </a:pPr>
            <a:r>
              <a:rPr lang="en-US" altLang="en-US">
                <a:latin typeface="Calibri" panose="020F0502020204030204" pitchFamily="34" charset="0"/>
              </a:rPr>
              <a:t>Insight</a:t>
            </a:r>
          </a:p>
          <a:p>
            <a:pPr eaLnBrk="1" hangingPunct="1">
              <a:buFontTx/>
              <a:buAutoNum type="alphaLcParenR"/>
            </a:pPr>
            <a:r>
              <a:rPr lang="en-US" altLang="en-US">
                <a:latin typeface="Calibri" panose="020F0502020204030204" pitchFamily="34" charset="0"/>
              </a:rPr>
              <a:t>To scan parameter space</a:t>
            </a:r>
          </a:p>
        </p:txBody>
      </p:sp>
      <p:sp>
        <p:nvSpPr>
          <p:cNvPr id="2058" name="Text Box 9"/>
          <p:cNvSpPr txBox="1">
            <a:spLocks noChangeArrowheads="1"/>
          </p:cNvSpPr>
          <p:nvPr/>
        </p:nvSpPr>
        <p:spPr bwMode="auto">
          <a:xfrm>
            <a:off x="3870325" y="3733800"/>
            <a:ext cx="44354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One of the ideas how to do it: simplicity.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Look for parameters with needed dimensions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 and make them scales.</a:t>
            </a:r>
          </a:p>
        </p:txBody>
      </p:sp>
      <p:sp>
        <p:nvSpPr>
          <p:cNvPr id="2059" name="Line 10"/>
          <p:cNvSpPr>
            <a:spLocks noChangeShapeType="1"/>
          </p:cNvSpPr>
          <p:nvPr/>
        </p:nvSpPr>
        <p:spPr bwMode="auto">
          <a:xfrm>
            <a:off x="0" y="47244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0" name="Text Box 11"/>
          <p:cNvSpPr txBox="1">
            <a:spLocks noChangeArrowheads="1"/>
          </p:cNvSpPr>
          <p:nvPr/>
        </p:nvSpPr>
        <p:spPr bwMode="auto">
          <a:xfrm>
            <a:off x="304800" y="4876800"/>
            <a:ext cx="2701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3. Non-dimensionalization.</a:t>
            </a:r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2895600" y="4876800"/>
            <a:ext cx="6346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Substitute new variables into eqs and initial/boundary conditions.</a:t>
            </a:r>
          </a:p>
        </p:txBody>
      </p:sp>
      <p:sp>
        <p:nvSpPr>
          <p:cNvPr id="2062" name="Text Box 8"/>
          <p:cNvSpPr txBox="1">
            <a:spLocks noChangeArrowheads="1"/>
          </p:cNvSpPr>
          <p:nvPr/>
        </p:nvSpPr>
        <p:spPr bwMode="auto">
          <a:xfrm>
            <a:off x="311150" y="5181600"/>
            <a:ext cx="71453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4. Think about the meaning of non-dimensional parameters.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5. Solve, often using perturbation theory or numerical analysis.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6. Go back to dimensional variables and thinking about biological meaning.</a:t>
            </a:r>
          </a:p>
        </p:txBody>
      </p:sp>
    </p:spTree>
    <p:extLst>
      <p:ext uri="{BB962C8B-B14F-4D97-AF65-F5344CB8AC3E}">
        <p14:creationId xmlns:p14="http://schemas.microsoft.com/office/powerpoint/2010/main" val="16294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1337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52600"/>
            <a:ext cx="46450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400" y="6172200"/>
            <a:ext cx="44021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Varga V, Helenius J, Tanaka K, Hyman AA, Tanaka TU, Howard J.</a:t>
            </a:r>
          </a:p>
          <a:p>
            <a:pPr eaLnBrk="1" hangingPunct="1"/>
            <a:r>
              <a:rPr lang="en-US" altLang="en-US" sz="1000"/>
              <a:t>Yeast kinesin-8 depolymerizes microtubules in a length-dependent manner.</a:t>
            </a:r>
          </a:p>
          <a:p>
            <a:pPr eaLnBrk="1" hangingPunct="1"/>
            <a:r>
              <a:rPr lang="en-US" altLang="en-US" sz="1000"/>
              <a:t>Nat Cell Biol. 2006 Sep;8(9):957-62.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279400" y="176213"/>
            <a:ext cx="852805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1600"/>
              <a:t>How is polymer length regulated in cells? </a:t>
            </a:r>
            <a:r>
              <a:rPr lang="en-US" altLang="en-US" sz="1600" i="1"/>
              <a:t>One</a:t>
            </a:r>
            <a:r>
              <a:rPr lang="en-US" altLang="en-US" sz="1600"/>
              <a:t> of the ways is to use a persistent molecular</a:t>
            </a:r>
          </a:p>
          <a:p>
            <a:pPr algn="ctr" eaLnBrk="1" hangingPunct="1"/>
            <a:r>
              <a:rPr lang="en-US" altLang="en-US"/>
              <a:t>motor that  gets on a MT from the cytoplasm and travels to the MT plus end. At the</a:t>
            </a:r>
          </a:p>
          <a:p>
            <a:pPr algn="ctr" eaLnBrk="1" hangingPunct="1"/>
            <a:r>
              <a:rPr lang="en-US" altLang="en-US"/>
              <a:t>MT tip, the motor accelerates shrinkage (disassembly). The result is: </a:t>
            </a:r>
          </a:p>
          <a:p>
            <a:pPr algn="ctr" eaLnBrk="1" hangingPunct="1"/>
            <a:r>
              <a:rPr lang="en-US" altLang="en-US" i="1"/>
              <a:t>the longer the MT is, the more motors accumulate at the tip</a:t>
            </a:r>
            <a:r>
              <a:rPr lang="en-US" altLang="en-US"/>
              <a:t>, </a:t>
            </a:r>
          </a:p>
          <a:p>
            <a:pPr algn="ctr" eaLnBrk="1" hangingPunct="1"/>
            <a:r>
              <a:rPr lang="en-US" altLang="en-US"/>
              <a:t>the faster the shrinkage is.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1143000" y="1447800"/>
            <a:ext cx="76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Why?</a:t>
            </a:r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 flipV="1">
            <a:off x="1600200" y="12954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323850" y="4572000"/>
          <a:ext cx="2800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Equation" r:id="rId5" imgW="1866090" imgH="393529" progId="Equation.DSMT4">
                  <p:embed/>
                </p:oleObj>
              </mc:Choice>
              <mc:Fallback>
                <p:oleObj name="Equation" r:id="rId5" imgW="186609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572000"/>
                        <a:ext cx="2800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0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076450" y="90488"/>
            <a:ext cx="462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Experiment and observations of Varga et al:</a:t>
            </a: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304800" y="762000"/>
          <a:ext cx="414337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" name="Bitmap Image" r:id="rId3" imgW="4142857" imgH="1324160" progId="Paint.Picture">
                  <p:embed/>
                </p:oleObj>
              </mc:Choice>
              <mc:Fallback>
                <p:oleObj name="Bitmap Image" r:id="rId3" imgW="4142857" imgH="132416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762000"/>
                        <a:ext cx="4143375" cy="132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5638800" y="762000"/>
          <a:ext cx="3048000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7" name="Bitmap Image" r:id="rId5" imgW="3048426" imgH="2390476" progId="Paint.Picture">
                  <p:embed/>
                </p:oleObj>
              </mc:Choice>
              <mc:Fallback>
                <p:oleObj name="Bitmap Image" r:id="rId5" imgW="3048426" imgH="23904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762000"/>
                        <a:ext cx="3048000" cy="239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3876675" y="4933950"/>
          <a:ext cx="5267325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8" name="Bitmap Image" r:id="rId7" imgW="5266667" imgH="1924319" progId="Paint.Picture">
                  <p:embed/>
                </p:oleObj>
              </mc:Choice>
              <mc:Fallback>
                <p:oleObj name="Bitmap Image" r:id="rId7" imgW="5266667" imgH="192431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6675" y="4933950"/>
                        <a:ext cx="5267325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0" y="2209800"/>
          <a:ext cx="5105400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9" name="Bitmap Image" r:id="rId9" imgW="5485714" imgH="3010320" progId="Paint.Picture">
                  <p:embed/>
                </p:oleObj>
              </mc:Choice>
              <mc:Fallback>
                <p:oleObj name="Bitmap Image" r:id="rId9" imgW="5485714" imgH="301032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09800"/>
                        <a:ext cx="5105400" cy="280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541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2698</Words>
  <Application>Microsoft Office PowerPoint</Application>
  <PresentationFormat>On-screen Show (4:3)</PresentationFormat>
  <Paragraphs>396</Paragraphs>
  <Slides>55</Slides>
  <Notes>2</Notes>
  <HiddenSlides>0</HiddenSlides>
  <MMClips>4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Comic Sans MS</vt:lpstr>
      <vt:lpstr>Mistral</vt:lpstr>
      <vt:lpstr>Symbol</vt:lpstr>
      <vt:lpstr>Times New Roman</vt:lpstr>
      <vt:lpstr>Office Theme</vt:lpstr>
      <vt:lpstr>Equation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AlexDellLapt</dc:creator>
  <cp:lastModifiedBy>mogilner</cp:lastModifiedBy>
  <cp:revision>31</cp:revision>
  <dcterms:created xsi:type="dcterms:W3CDTF">2016-08-30T17:56:08Z</dcterms:created>
  <dcterms:modified xsi:type="dcterms:W3CDTF">2016-10-20T09:42:42Z</dcterms:modified>
</cp:coreProperties>
</file>